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76" r:id="rId6"/>
    <p:sldId id="278" r:id="rId7"/>
    <p:sldId id="284" r:id="rId8"/>
    <p:sldId id="277" r:id="rId9"/>
    <p:sldId id="285" r:id="rId10"/>
    <p:sldId id="286" r:id="rId11"/>
    <p:sldId id="287" r:id="rId12"/>
    <p:sldId id="280" r:id="rId13"/>
    <p:sldId id="279" r:id="rId14"/>
    <p:sldId id="288" r:id="rId15"/>
    <p:sldId id="257" r:id="rId16"/>
    <p:sldId id="258" r:id="rId17"/>
    <p:sldId id="259" r:id="rId18"/>
    <p:sldId id="260" r:id="rId19"/>
    <p:sldId id="290" r:id="rId20"/>
    <p:sldId id="261" r:id="rId21"/>
    <p:sldId id="262" r:id="rId22"/>
    <p:sldId id="263" r:id="rId23"/>
    <p:sldId id="291" r:id="rId24"/>
    <p:sldId id="264" r:id="rId25"/>
    <p:sldId id="265" r:id="rId26"/>
    <p:sldId id="266" r:id="rId27"/>
    <p:sldId id="267" r:id="rId28"/>
    <p:sldId id="282" r:id="rId29"/>
    <p:sldId id="268" r:id="rId30"/>
    <p:sldId id="269" r:id="rId31"/>
    <p:sldId id="270" r:id="rId32"/>
    <p:sldId id="271" r:id="rId33"/>
    <p:sldId id="272" r:id="rId34"/>
    <p:sldId id="283" r:id="rId35"/>
    <p:sldId id="289" r:id="rId3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6A53F6C-FC04-45B5-B021-D2EFF5FCED00}" type="datetimeFigureOut">
              <a:rPr lang="hu-HU" smtClean="0"/>
              <a:pPr/>
              <a:t>2017. 11. 29.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F70FD58-54CA-4DD7-B5F7-FB7C37F266D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Téglalap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Téglalap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églalap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3F6C-FC04-45B5-B021-D2EFF5FCED00}" type="datetimeFigureOut">
              <a:rPr lang="hu-HU" smtClean="0"/>
              <a:pPr/>
              <a:t>2017. 11. 29.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FD58-54CA-4DD7-B5F7-FB7C37F266D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3F6C-FC04-45B5-B021-D2EFF5FCED00}" type="datetimeFigureOut">
              <a:rPr lang="hu-HU" smtClean="0"/>
              <a:pPr/>
              <a:t>2017. 11. 29.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FD58-54CA-4DD7-B5F7-FB7C37F266D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Háromszög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3F6C-FC04-45B5-B021-D2EFF5FCED00}" type="datetimeFigureOut">
              <a:rPr lang="hu-HU" smtClean="0"/>
              <a:pPr/>
              <a:t>2017. 11. 29.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FD58-54CA-4DD7-B5F7-FB7C37F266D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6A53F6C-FC04-45B5-B021-D2EFF5FCED00}" type="datetimeFigureOut">
              <a:rPr lang="hu-HU" smtClean="0"/>
              <a:pPr/>
              <a:t>2017. 11. 29.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F70FD58-54CA-4DD7-B5F7-FB7C37F266D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3F6C-FC04-45B5-B021-D2EFF5FCED00}" type="datetimeFigureOut">
              <a:rPr lang="hu-HU" smtClean="0"/>
              <a:pPr/>
              <a:t>2017. 11. 29.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FD58-54CA-4DD7-B5F7-FB7C37F266D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3F6C-FC04-45B5-B021-D2EFF5FCED00}" type="datetimeFigureOut">
              <a:rPr lang="hu-HU" smtClean="0"/>
              <a:pPr/>
              <a:t>2017. 11. 29.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FD58-54CA-4DD7-B5F7-FB7C37F266D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3F6C-FC04-45B5-B021-D2EFF5FCED00}" type="datetimeFigureOut">
              <a:rPr lang="hu-HU" smtClean="0"/>
              <a:pPr/>
              <a:t>2017. 11. 29.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FD58-54CA-4DD7-B5F7-FB7C37F266D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Háromszög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3F6C-FC04-45B5-B021-D2EFF5FCED00}" type="datetimeFigureOut">
              <a:rPr lang="hu-HU" smtClean="0"/>
              <a:pPr/>
              <a:t>2017. 11. 29.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FD58-54CA-4DD7-B5F7-FB7C37F266D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Egyenes összekötő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Háromszög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3F6C-FC04-45B5-B021-D2EFF5FCED00}" type="datetimeFigureOut">
              <a:rPr lang="hu-HU" smtClean="0"/>
              <a:pPr/>
              <a:t>2017. 11. 29.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FD58-54CA-4DD7-B5F7-FB7C37F266D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Háromszög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artalom helye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3F6C-FC04-45B5-B021-D2EFF5FCED00}" type="datetimeFigureOut">
              <a:rPr lang="hu-HU" smtClean="0"/>
              <a:pPr/>
              <a:t>2017. 11. 29.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FD58-54CA-4DD7-B5F7-FB7C37F266D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Háromszög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A53F6C-FC04-45B5-B021-D2EFF5FCED00}" type="datetimeFigureOut">
              <a:rPr lang="hu-HU" smtClean="0"/>
              <a:pPr/>
              <a:t>2017. 11. 29.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70FD58-54CA-4DD7-B5F7-FB7C37F266D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Egyenes összekötő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Egyenes összekötő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Háromszög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zlavintezet.elte.hu/szlavtsz/slav_civil/main.html" TargetMode="External"/><Relationship Id="rId2" Type="http://schemas.openxmlformats.org/officeDocument/2006/relationships/hyperlink" Target="http://www.bolgaregyesulet.hu/bolgar-unnepe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zlavintezet.elte.hu/download/ba_download.s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400" b="1" dirty="0" smtClean="0"/>
              <a:t>Bolgár népi kultúra és hagyományok</a:t>
            </a:r>
            <a:endParaRPr lang="hu-HU" sz="24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19200" y="5085184"/>
            <a:ext cx="6858000" cy="533400"/>
          </a:xfrm>
        </p:spPr>
        <p:txBody>
          <a:bodyPr>
            <a:noAutofit/>
          </a:bodyPr>
          <a:lstStyle/>
          <a:p>
            <a:r>
              <a:rPr lang="hu-HU" sz="1800" dirty="0" smtClean="0"/>
              <a:t>Szláv népek kultúrája </a:t>
            </a:r>
          </a:p>
          <a:p>
            <a:r>
              <a:rPr lang="hu-HU" sz="1800" b="1" dirty="0" smtClean="0"/>
              <a:t>Dudás Mária</a:t>
            </a:r>
            <a:r>
              <a:rPr lang="hu-HU" sz="1800" dirty="0" smtClean="0"/>
              <a:t> </a:t>
            </a:r>
            <a:r>
              <a:rPr lang="hu-HU" sz="1800" dirty="0" err="1" smtClean="0"/>
              <a:t>dudasmimi</a:t>
            </a:r>
            <a:r>
              <a:rPr lang="hu-HU" sz="1800" dirty="0" smtClean="0"/>
              <a:t>@</a:t>
            </a:r>
            <a:r>
              <a:rPr lang="hu-HU" sz="1800" dirty="0" err="1" smtClean="0"/>
              <a:t>yahoo.com</a:t>
            </a:r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Férfi népviselet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        </a:t>
            </a:r>
            <a:r>
              <a:rPr lang="bg-BG" dirty="0" smtClean="0"/>
              <a:t>софийска                               тракийска  </a:t>
            </a:r>
            <a:endParaRPr lang="hu-HU" dirty="0"/>
          </a:p>
        </p:txBody>
      </p:sp>
      <p:pic>
        <p:nvPicPr>
          <p:cNvPr id="4" name="Kép 3" descr="Мъжка шопска нос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2948732" cy="395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http://www.balkanfolk.eu/images/majka-trakiiska-nosiya-Balkanfol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3161928" cy="475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rózsák völgye - </a:t>
            </a:r>
            <a:r>
              <a:rPr lang="hu-HU" dirty="0" err="1" smtClean="0"/>
              <a:t>Kazanlak</a:t>
            </a:r>
            <a:endParaRPr lang="hu-HU" dirty="0"/>
          </a:p>
        </p:txBody>
      </p:sp>
      <p:pic>
        <p:nvPicPr>
          <p:cNvPr id="4" name="Tartalom helye 3" descr="http://rosecosmetic.net/en/wp-content/uploads/2014/12/ROZOBER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3702247" cy="28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http://img-kiev.fotki.yandex.ru/get/3210/assenwalchev.10/0_2b7ef_9cc209b_X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132856"/>
            <a:ext cx="4608592" cy="331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 descr="http://www.starcorp.bg/files/136739196852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49080"/>
            <a:ext cx="3024411" cy="242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Bolgár nemzeti konyha</a:t>
            </a:r>
            <a:endParaRPr lang="hu-HU" dirty="0"/>
          </a:p>
        </p:txBody>
      </p:sp>
      <p:sp>
        <p:nvSpPr>
          <p:cNvPr id="37890" name="AutoShape 2" descr="data:image/jpeg;base64,/9j/4AAQSkZJRgABAQAAAQABAAD/2wCEAAkGBxQTEhUUExQWFBUXFhwaGBgXGBcaHxoZGhcYGBgeHR0YHSggGhwlHBcdITEhJSorLi8uFx8zODMsNygtLisBCgoKDg0OGxAQGy4mICYsLCwvNCwvLCwsLCwsLCwsLCwsLCwsLCwsLCwsLCwsLCwsLCwsLCwsLCwsLCwsLCwsLP/AABEIALcBEwMBEQACEQEDEQH/xAAbAAACAgMBAAAAAAAAAAAAAAAEBQMGAAECB//EAEYQAAIBAgQDBQYEBQEGAwkAAAECEQMhAAQSMQVBUQYTImFxMoGRobHwFCNCwTNSYtHh8QckU3KCkkNjwhUWNHN0k6Ky0v/EABsBAAIDAQEBAAAAAAAAAAAAAAIDAAEEBQYH/8QAOREAAgECBAIIBgIBBAIDAQAAAQIAAxEEEiExQVETImFxgZGh8AUyscHR4RTxQhUjUnIzYpLC0gb/2gAMAwEAAhEDEQA/APVQcOgTJxJIJm+KUaXt1FU9Jv8AAXwl6qLuY5KNR/lUmK37W5UkqGLW5qVB8peBjO2Lp6/19ZrXAV9Da3vslG4/VotUU0LAr4pB35WN5G2Oc9VGfqjS07uHpVQnX3vIOE8LaoZLKoHiljpETynf3YXTVi1xYW11mioyqtmub6aRR2jyNRWJMvBPiUEzPPr8cdutUSooIPhOGtJ6ZIsYpymQqMR4CB1Nh88Y2dF3MelGq+wnomS4CWpLTqMKdMXZnPhEXvJEiemLOIpuQg2iej6Emo2p5CSZfhykI4skqy9WiDqby6DAUqR+dt4OIxBPVEaVM1gmmZZR+0eSKtqX2CfgTuPTCaguJ0sLVAMBoVMYis7AYESQ354sSrCaZJuTJ88GDF9GsgKfDEzESdAhndKkCcQkmAaIXaMMsBF53wlqZOsrIdo6GfQfzTEXA+OFGk0HomMH4t2pqKncZdD3tUaQZuAbWjY+fLGihhiTrtEVVCWJ998q9LLtTc95JqE+LVvONFS46trR9C3zA3MuPB6ShQ1TxtyXYC36j+w+WGowRRfU/SLqklrLpCaNLNZrMd0AaVBd3AIt/TyHuv54IK7nWZXqJTBPs989Ey1EIoUbARjoKLCwnFc5jeSYKBMxcqYMQGURN4u8qZiXkmYkk5OKlzeJKmsVJNHFS5mJJAc9nkooXcwOXUnoMFUqLTW5hUaLVWyrKNxftbUqStPwr97kXPyHkccupjGbQTv0PhiJq+plarVydz8PuMZS1950QgAsIO9blGJcnhJax3nIJxWWFnhWXz5WJhgORn5cx7sX3wbco3ylc1iDvpUgBiQADcmw3wap0p1Mz4l2opdeNryfPZkUamTpJRQOKhPeglmYElSDIvvN/wCUYd0IACW8ZzziHqMzluG3CPePrl+6qU6tSGYRM6nueSjb/OHFKSjL/cy0zUYhgL28osFQlVEaVVQqr0UCBPn1w6xtrFsbtIKjHCyIQgtYEggiQcLIhhrbRJm+HlbpcdOmEtT5ToUcVbRoF3hGEFLToLVBE3+LGKIhqZoPO2BIjRYTumJ6YqxkLAQqkvmMTIZRcQgNHOcQKRBLX2glJS760nURE9B5dLc/PGkvYACZOjDEltofw2k1arodnqsqyBvB2Ek8r4q5fjeCctLUCwl64PwDTDVLn+XkMOSjbUzBWxl9ElnQY2KLTmsbyUYcIozZGLlTMSVMjEkm8SVMxckzEkmsVJNYkkzEkmRiSTWBknmvbLOGpV0z4VkAehj5kfTHMxj56lp6P4ZRFOlm4mV0rjMEJM6DMBGOb7PvTpK5k1GM92LkJ1MXB8sb1wdgOJ4zmtjwXKjbn2znhtDN0WYpQ1KRsw8pG9xE4ctCohOUaRFWvSqAZm1jb/2eK4L1qZpuwAgFvCR05fXBNh8w6wiFxRpmyG4lVdYqFSCtyBqHLboJxzXpkGxFp2adUMlxrHmVy7U8nWzE6NOlVJHNmEESOn1GLpgrqDxicXUBshG/2iijxmu9lqsx/pUT8QJGGlydiZnFBBqQB3mMuG8JeddS3ONyT54KnTINzArYhcuVffdHgXGkG8550m+5wJEgMiqUBgIYkX4DVYCbT7sQITLJtvFud4cneCm8Bmj5iZt5YBlANjNdClVdc6bexE/E+GLRKq27CYm4EmJHKQJ9CMZa3UNp6X4fhkqpmNz9NtYXV4CjZVKqsFaQu/tDxFj02Iv/AEnDAq5LzPXBWv0Q2AJPoAPE/WQZbs1mWC6F1ki4G4JIgX3MEG2w3jBJQLfLMmKrChYOffZ2Dn5SdOA5hWIamQeYOIaDAzN/PpEbQ/LdmqrWMAYr+PzgN8RHAR5kex9MRqJ9xjBmgp3mcY6oNpYeH5ShRPdpoVtyJ8RsTfmbA4cigaLMlaszWZzvt+ob+MphtGoarfPa/XBHq7ykVnBKiFqR8p92DVgTYRbKQLmcVc4isEZgGIkA7kYbEkyc4uSdaOeJKnM4l5JsYuSZiSpmJJNYkkw4qXMxJUwjEknOgYkueb9oMkVqmQbsSp5MJmPUHl6HHLqqc5B3v5z0WCqg0hbl5TfZvhTPV1wNKG0iZPl6Y3YTDk9c7cJmx+KCrlB1MvmXyQmTcncnc46NgNpxC0M/DrG2BvBvF/EFVRcgfv8A3xbMqi7GEisxsovEvEOGo9Oo9XSi00LrqEksoJFuQtcbnHLrYinUut50aCtRII1PpO6qrWp0jA0FdQWJCgqOR3aCcLp0sozcZdRyXOsR8ZzYoo2hYN9JAEFhBA94/tgg972jFw9mBbb6RVQ421REqUwDch1kD2btE+R6ibR0xoRMy3mLEk0qgA2nPCeLNVzRpkCEW8WkCdTR7x7jgba90egDUc3M6d0fZN1eiXZtLcxtBk7Dn6YXRcVEzHeHiqBpVMiwzJ8OcqrRpBIbxkC0bWuT7sQ1aa6cYkiMctwVhqhmhosqgRFrFreuIDV3VfPSW9ZCoU8InzlLKJmlNdmju2lgwYh9QhT3cwIJgRy5DCulVW/3beBvNNH+SaOWgDa/dI24hlgpqtlSW3du6DXFjLM3UEYzCou5J8APqZo6PFAZc9gP/Y/QQ+uGFGlUXJq61QCohCRK6hI5SBNieQ3w6snRqG117RMlG9RypqWI53/MXqp1VGfIpLJoUalXQRqJa3UEf/b3wmlXVQbrfvtNT0M1rVfQ/eR5LMs1Y0kybd6i6m0voIFhJ1MouTy64vDqz6rf0i8SMg1cWPZJW4zTVihatRZW8UwYMxfXqB5bYtqpU2zajnLGEqEBsoYHkf6neT4hmHQuWy5RiQo1w4sQNYSykj1w1yWp33vy3gDJRezAjv2iDNcPzQzP4lF1kEMsMrCQoBE9CAfjgqFZFbrGK+Ijp6Kija4N/rtOMyld62i6q9ZArMQNKAkGb2MH6YdXUMeyM+GOadBiwswJ057W20np2Qy570kA6BTUKf5og4Cih6YsPlygDti8TUXoQp+a5J7JVO07VF4jlXchaIZgxLAQvW5uCWExjoWO85bWAl2UN3YF7xPWJvirGQWklF9Mj34G1pd5LWo8x78VvCkIxJJmJJMxJUzEkmYkk0MSXMxJUzEkiPNqWGk6dEnUGUMNrHy2GE4miKg7o/D1DTa4kBp06IQLVNJmY+CQwNiZUMJiRB9fjnFWpSTqt4TWxFR+st+3aF5Kq7GDmFW270on36gMMp4usxs2nhFVKVFRcKfP9RNwnjz1+8mo3gfTFPQAy3hgxEwYPPphLV67aAxvQ0VA6nmSYL2g40KJyypSioawZqhfUYB0sL3IOraYEbbYE5nUI2/OEguzG9hbbb6Q3tFRnL1V1KHZYDORIBIk+VgdsN6JVXKIpWuwJkHCK5akS400wAtMGB+WqgBvfvfGuwVetM5YvUsvhAONMFy9WoVBpAWFUxrc2Ggbj98ZEzElgLL28e4cPvOqwVQtNj1+zgO08YFwnsyjpSDE97o1VFAAZdQUrYeyYAHiPXnjdmWmvWnGxVPp6vV2Gkf8M7KxVes7kk7U6fgRBAADN+o2HTnjExeseqNOew/c2rXWkgQcPE/qN+LUzQpGtTWkWp+NVcQGMFSNRIltJMHrgzSal1832ESrGq2S2/iYk7N5rNEVSlNPG5ZZnTSky6qOniBiRsd8B0gUnoxvxP4mx8Iq26ZtuA39+cYaEQluIVTVUi0a9CMJJBVN5GxIPsnreU9b9Jr37RdVhoMOLW84Lw3hwqQ2Xp0UT9LuupzzsCbRI2BwkYMM19h3Q6vxCqOqbk8dbD0GvpGua4QxRh3hkggCIBEGx2mVgc9pvhzYVLWEzCvUBzaezKl2Lq1cz/u1Z2ajRSy7c4AkAsb7b7RgEXpLB9QI+vald6ehPGWw8AoAQEIHq380816k/AdLtNFBoBEdLUOpYmIMlUXLZ5lQk1Copgs0+E+ICNjyv5Yqmq0rhYdQvVUFo9rcBqsCWrliSZVlUqJIO0Kfjy9cLOCUm9zeEuLI0Ci3ZcfmIsx2cQVqIrBaQNQAvTLr3g0MQpAju5YL4gYiwIwNHCFKlybiOqY8tSIW9+23szviGTrU6rPR0vR1Qq1C2sBQNUP7RGpWIBOx6YuvWdXPVuvd95VClQqUwH0bmIEM3RrBkqs1FlSVDKWdWAvpK3YGNt8Sl0NRtyOyW1HEYfVOsPe8K7M8bq06aG7iogJpPKNtfu2bwt6fE4qmTQN7WHp+oFapTxHVY9YSytn6eYpkU1Vqgg91WlCCCLmxMA/qWRbHSpVVcdUzmVaLU9404dXd6StURVYjxKjawD0DQJwcUJLVUb4kuEUjy+JwEODMIMYGXNYuSZiSTMSSZiSTWJJMxJU3iSRNiGEIDxjh5rIADDKZU81I6H9sZalO+omulUtoZFV4kKaqKqsWK+Mrt0Mao6TjM7BdCJsSkanykStcGIyr1WlaiMIVQSCTPhkR4YBMz88WKgA5y2ouxsdJxxPiHfFKho+KnJXxeEmZuCL3HUYsOTraToFXTNNpw56yU6orNTqtd5VahvI8M2Ak+fLFUqvR1CHF+U5mJxhDNS4X0tLBQCtq70wt1k+m1to/thSVRUZmqnQ3A/Ey4NnNcMN76eGsU5qj3lIUqsutN9bATJInSAd4jp1jCBiqlJBS3Ivczf8AEfiKfyS1AcB+9Izq5w0lZKBXRXOvXdmRgAhAJ5gpMNMTgsRj2oixAYHXs43HhpMNXFagr73h9PtKpooFGqtde7XkVOnUeSA7zBJmBtI6wxI6NTxIB8x9JrwuFat1tl5+9/d52eH0xR7/ADzt3oadJMACbKi85HO7TN8CQrDM2/vYTQKz06mSjt9e2/sSx0dAUaANMWAsI5eV9+uLRVUX4zIxd26xijtdle9y1UADWF1KLAwtzA9rbmcSo11I4wqShHDRX2R4iiZJS7qvibcnYG1lgsfLbc4zjE06YszazRUos9Tqic1+2uWRoDM3ppH+v77i+EnGqGzBSfpHDBuRYkCVTh3aihl6tdkps/fNO8QJJi14k4VSr1LnKnmY2ph7hQzbQ0f7QFkfkiPJmWPQqbevl64IV6o3QecE4dD/AJ+kEpdpaDZ0ZllYELtvcDTOw5YE4lwczJ6whh+pkVpasj2qyz+zUCTyYMnxNMkDbeOY6YeMYnHTviGwlQDa/dY/WL+0mdqPmsvTpNIcC4IYTqMmQIMAb2w7ps3ymKWkoU5pZ8plUQ+CQW3kk6rwTuRvPs/DDR2RJXidIj43kMtmMxQp1SqstQ94oMFl0sVEqNUF42ixPPACjTD5hGjEVhTKxVxCt3NZkdT+FZvAS2sAWEHUTNwY5gRBwoYxekI4bTZ/CWrRH/PjOs23dqKhaaYuGm6jmyPuI1ey14BudsOeiAOkpm30mAM9Nsje/wAwrsvxdsq+jM94lGsC9ItpgeKWZgt0k1BM9RYXxoV2ABqcYt6K1CTS8vxL/MjrzBFwRyiMOmWc0iQZ6WA6n/TAvCWS5lf1YEy4PipczEkmTiSTYxckzEkmYkqZiSRTpwBMYBOqdO4HXAcYwTni/DVqiGFxzUx9cBUQNvDpVChuIpTspI/isB5qs4WMP2zQcaf+I9YSvZtEFmZm2lmge4AR8cXUwystj6zHiarVVym0rtWqB3hFyBpEat9UTtHp6mOeOXkXKWHA2/c4xGhIM6y9TQAsCUIuf1E+Ik+UmJwu5JBHCXquU2kSVyWJYnVU2G1r3ttuTi1GtzxlFizXPGDGrD6KLCohYaPCVh2ABEGxmxnnHLDqvw9iyi3V37T4A7aazqYfAM7jpNFGpJ5S7cH4UuXRVWGrONTMBsDN/nHwx0lpZdJtxOJzno6eijQTfaPgnfUGCyXTxKdySLsDJ3I5AWtJwVVcy6ROHIpNe++/5g3B+N06WUpmowBSV3EwD4b+axy6YzNihSXLuffvSaTQZ6htsZUe0XbmswYUfy0PQXI8yb39eeMbYirUaxNhyH5mxcLTQXYXPp5So5QNUIEQSduQ88AzKmp1jjmIsNI4412fNFVZagqdRG3zvgP5SXyqfKLpqz6mI+6PIbc8EHAmgoW0A0kZQ+/DelPhEmiAdtZNTyjC5keuDVUqnqwCSm86q5TmN/XBCjUOmlpQdBrxnGWzdajUV1kEWny6emBNBlBsCO79Qs4bQ698u3A+3KN4MwApO7KoIbl+YuxnqIbFrWdPmFx2fjjEvQDHqHwJ+hk3C8iMzna9clmpq0KUIliRCwT5X63xpUh2vwiG6qBITxHhyUIOrVQckMTbSQCSSdgfaJ5GTYRfPiKJPWXeOw9XL1Tw9+UQ8e4JUo01ytWop72XXST4Ch8Ib+YNPTkYmMagvQqATe/v+vKGHGMYkLa3H36+cmyHCKtNFd6pqVCsEklwq/yAEXTrBB2MHGk0VqKCT3dk5ZdkYgC0b8A48ct4SD3IjXTuTTm+pN5S+wtaRhSVGpHK/hGFRX1Hze/d5e0qBwrJ4lYWYbEcjjbe4mEgqbGGpBGkYCFBSMVLmjiSTMSSZiSTeLkmYkqZOJJAwmFmNEloU7nyHzxAOMhM7aNp+MfZxUqAcadgsIyrzaRJK2FpBHP5Yy412VOqbc+6IqsQNIrGZanAquYKyA17EEdZ+f1xiFWrStnPaLzOXZSLmV5qNNQhpsAggEFmMx7N2uYnnfCWrdITYWPpEMQWuJ1WzOu+oDeQBtt+ncCOfOMFcWDW02huxqHMYHphwdaqACWKky0AEL/UCbR64B8m6naUi3Nl3lm7B5IIrZmptJVBE3YyxHny9AcdTBhguZteE9DiguHorQHYSYw4Lm2/F5mk4YS2qmX30zOkT5GQPLyjDabkuwMU6L0auvcYN217UDKrpp6TWIid9IPr8Y5npGM1fEdfInieXZHUaBZczbcuc8iV2LFmJMmTci5ufTGSq4YWH7m+mtt42y+SFSmzF1Uj2Qblo6DGRSFbU7RzsSLAbyDI5VllrnzxVZwdIdNLaw8s1Wx1W6TjMFybQyRC+C5CjJNYgeRwwVAzWY2HZFPmA6gnPFTSqVFFMeAG7f6YNdW6twO2WgZV6281xtUCoFM/OOfumcbabLRYWMyWZwSREtYRYXxofFBZFo3jPMdnqq0w5KX5EkRPnGGLjNAcu/bEFQSVvtEFbLzMiD/Y43KFqoLiIJKNoYf2a7QPlHCN46TGSp62uD+k2+WMFei9Fsyf3+4+m61RZtD79JcO0+cOYFCjl2nvT3hPkLDVeJEtJ6UxhmcOAV998BFyE5+Gn9SPjGSmkUdfzaPiFSWZmWBMsTLQNjsBAAERjNXuLX3mvBvYkDY8ILwnPFu75hrehALCfKA0HlAxtwlU/L4+/GK+JUB/5B3H8/mJq3aCgc1BDmioZZp+07HTYQQQkgmx3J5HGl8rEXGk5gVlGYbyzdjuNmgRTYxQdyFkkmi2owrE+UT5yfVaVrOVtaOemK1PMDdh6z0rLmJBsBh5mITnMLBxUuRYkkwHEkmYkk3i5JmJJN4uDIIwsxoklIaQSdjibSrxW3EjTqQ5BSTcbrewPpjGuIKVMr7TN0hVrHaLOKZpTmG1PppoAGa5/qgRvvjJiWVq5LGyiwPfvaBUIL67QHtOwavFvYWOpBkyRy6QeQwzF61D3CLxBu0RLSJYoT4dPhG3Mz84+OMNrETPaL85mA9RaYLflOO9aTFmgALNjuJ336Y1s9JcOerdtbX2v3XjlICm47pt80SRG0zv0sPmZ92MFHqkXm74RQ6XEgcrn35z0/s9RijRp7EAtB5GSF+d/fjuYYm1uU6HxAh65PD8SPtdWFBFzCwKlOyj+YMIA93XybFYqqtMXvYnQfnwg4ZGqErw3M8ZzuZeq5dySxvJM/6Dyxzr6ZVNx71nUItqdJNkeH1KtqdNn5kgbYURc6SZgNzDf4awZDDcGxHrjIQXabaeULHOXytSrTDUlBXYSY9+22KTDM7WMqriUpiwg2YoVaAYEqD62J9cXUpAPY+kSKgdbiF8D4B3y97XqmnPs6QvxOoEYeBRUamw7Yo1qgNgLzvidWorPQZ1Og6VIAUNt+kc+WD6DLpe44S1xAIzBdTFQyjNUCVJTpqBWR5TE4t0N9BJ0gtJc7w0UmVpnC2Uv1dpaVOM1xjiz1FCKQFiDYGfcRjXh6BJBfhM7gLe3GIKiSbyT5nHZpMQLTFUUXvB81R1Aj4Ya65ltEg63ln/ANm+YC1iraZK6VmTpkyBtbVa07ScczVKmo3+s1sQ1PTh9Ja87VpnN0aZqBC9JtRMezfT7Qu5BiCOXOLkyKzgNtvAVnVCyjXb374xXlFoA5hcurCktK2ouZKsFYgsZggmJ88MRkz9Qe9JoqpVNC9U638tD+ov4ZkqFG60oYgyzeMx5Ty9BjQrqOE5jXM3mEXVI8StCvBJMGyE33B8M9IM4XXAYZl3EukxR78/rL32N4matM0nM1aB0H+pf0Nv0Ee6cFSfMsLE08rZhsfrLNWXUPTDZngZGKkmsVJN4uSZOJJN4uVMxckDfNKDBOk9Dbf6j0xmNemGyk2PbKNRQbGGOSAB5cx/bDjeHBKuXRwQyi9vuNsA1JKg6wgMoO8qfEVTL1QZUlZMVPFvsdIFuUE9Mcd0FGtffv18bTGwyNeIeIVkrPrctr1AlpKyRttAjyxGq5jm4xRck3MmyuZUsupgY5iBv1+WA0MERDTquVqDS/iJcMdR+ZGxEReAAAMDiFzlWPDTwhHW3ZMyYJsxEWsPW98UpyupA4zu/AUV6zg/8fuJ6nV4zURqBqqpUiKlReQaNJIi3iAkzF+WOuK5LDMOwmMNBMzBDqNhKt/tS4kTUWip9kSR5tf6fU45+KfPWPJdPE7zbg6eWnfifoJQ1piL4SDrcR51ll7N8SNBdIUqu+qLdMIqVXBzKd5P44bS0g4xSSrU1Ludz1winWZQbxwpW0M0M9WpqFWrpUfSZ/fBB851vDNJLbQ+hlddM1qjSAskn9I5mOkXwzDqM+WZ61ZQcok+f40aFJaakE7ajciSZsR7h640VadhlMQgzMXEH7K1Pz2q1HLRtIHhJIkmMUX1CjYCFVSyX4mWTtBnVqUQp21Bp3KxvHqLY0Co9NbgXmelTBfeVuqO7daiTWSBoLCSCeRiwP8Af1gVNKsC56pEewdeoZ3xvhlXSKrU4U7kaZv1Aw2mpveKWoPlvE+Z4a0A6CFPM/dsaadS2pMB7HQRdmKBUwf3xtpVA+omZ1K6TqlXRKqAkCDqJkQdI0oDG5AJNuRi5xnxqBrwsOxB9JfDRU1RmWs9R/DYSKYVmAJix0i/LY4z18pXMY+iTfIJBwWugTMVJle6M8gCzIoAHvtbB4f5THYtNid9vrAMxxCiRCkKSY2EDnv8flhwcTmlDGVc5c5ddH8UxJubgiZ5RHS9xjRenk7YizhtdpxwjONROpSFeI1QGsYgdTG/S2F7QiTa3CPst2zExURTHQ6TFuRkHc8+WLvzg2h1LtPlnPt92TsKgj53X54LMJVozVgRIII6i/0xJJ0Di5U3iSTeLkm5xINop4nQZxYav6YEg9Qf2xzcbQeqNBfs4jtBi6yFhprAKWdqUyA0i2kFp2GwI5xjAuKrUWGcdmvL8iZxUZN4BU4tVLgioAZi62N+YBv674M42sDmDDy3lGq173i7tXxVjSPe0UDezTqq7DSSekeKwmCY54IYtcSQCmvYYxagqEBlvKzVqwELqVV7ofbBBg7r5HnGKOFe9ibD3pAqUhm00HvnBshme6kTJkmYtF4t6YJxm2EUzXOgkWacllNPcm4BgRM+kXwtNLh/ORTwM3lan5zAT0g8tiD/AMp+W2KdLIDO38DqBMUL/wCQI+/2nq/AM4tekgYBgUNNwbza0+oB+GOhQYPcHiP7m3HUjSq3HeJQu2ANLNMslypAWd9MeGT6R8McypSN2B2zGb6FQFFIGtv7geUzoUzpX3gT8cZHVtgY8BDvHCcaDlEIGknxbRcEXHPl88BSLUrk6+95dWkpHVPv9zjP8OCmaJes0XCKT6m3K+LN3fKNRztFCrYXYWieorM+ggg9DI+OCACC8tjmjzO8FzlKkWVg1MqQ4W5AO8yJiOYxsoUchLdkzGrSYgW1vFnCqVEktXY25fITIxB83X4SVS1rIN4fw7O08uKjatWp4BsTFtMxtzxdNSwLDf7dsTVbUKffdCeG53vazU6mmmIlYAlj5E290HDVdk0MpkFgySbN8HWhRBFR7PJ1RAsbheo9euEtSuOrpcxq1s72I4RY3HqhfRrD01JuBuBz5GLdJjEqqQwGa8IKuQm1jDM1nQyMFYDTAYEiJJ6m5Ft9vrjRQR2Gt7e+MzPYG9tZUK1fVeZx2qVNABlmSo7a3i7NXZQN7/4wrGlctuyXhr5h3z0Otn6bVD3oc0qSlPBE1KhEMszZQBBI6xPXHmpkgPwF5op0qpF6ehPE8BFHaLM/h8iFXwtma0gTJFKkdW/PxsBPPThpygaC15pcEnKxvYep/Q9ZT6fFGG4B8xY4oETM1HlHHDs2W8SFlix+vocEOyIdCNDGlHOvzAb5ftiw9os077Qlc0h9oacGGBiypElOVmCrfAzgrwZJTSqniVipHNSyn5bjyxUkb5TtNXT24cc9Qg/FY+eLvaS0fcL7S06rBWU02NhcEE9JsQfdgg0Ei0eDBSp0MXKivOUWYShIYdDH72xjxNJ2F0JuOUCqhIup1ibO06n69z/y38yB9ccurSqHV+Pdr4feYqgcfNFrAKdRSTyJBgGRfeCR74wgIaa3y3B58O0ezBXTW054sVdQrEQWJKmJIVSdovJI6bb8sFh1WnZuOv0mjCnK19ztKklFFB0goJYAXaBP9U6QYBhY9+NNeqSgs1z9IFZyx1tBq1EH2fnz/bCEqanPM+sDVxJCkah7/XY4flBFztG201k2Wy71ahWnCVEXWD1gAQfKWAxarlS51BjKTGkQ68DL/wAC4gaDaQw7mq0EETpcdNiPIz9MHQrmmLDYnyM9YwTHUhWHzW9P0Yr7e5Z3ZKjACoUh42JX9Q8mBnA12G/PX8xeG00HCVdKUi5jy88Y82uk0k23k9BLTpM/AYWxA3MEtwnWVztWhU7xGZSRBjniwbjqw9CLMLwniHE3qP3pW4HL+3L/ADgMuYkE7y0AQabS18D7WUzT/NBW0Ha/XDkrdG2Vte6ZqmGLdZIl7Hdw9aqWRXM+AOAfDMWBtO2HZzmuZdYdUWjfj3YynmCXohaLRMIIVjfcD2T5xjXRcE2ZfKYWYhbXlCRatO0zBiIkgz9cFWp0mp5wdIyk1RXsRHGYo5ypTHeU6hUXjThNOhTIDXJ7+Eb0wUkCwgeWrGjULAQYsDaDy3xYosHuCDDqMrLyg71CzMSfaaSBsPdjZ0R2PptEK4G37kNR8dChTIExVqlzOeGUTUqh5AVSLkxzkT8Prjm4moCZpoLfaWzK0RUKoCFppLMxsBzZr8h/bGdFubmdWmvRrffl77ZWe2+Z7zMAj+GKSd0OlMiR7yZJ9caH38JnpnMPE+Jlf04XeMyx7k6y5SkDUBapVAZUFoSCAWPKb2w5BpeYa5zNYcJKtbvqJqU3bvyfEqqdCKCSZYiDa+8zAi2IxTdjEqrXtaXXsp2dXNZGlXLstQ6g1gVJV2UeEQRIHLBrTDLeKqsUqFZzmeytdPFTGrzpn/0mG+RxWVhtKzKd4AM1VQw6yQb/AKT9N/cMWH4GCU5QihxNTuCs/wAwH1mNsGGEAqRC+GZFGqBleNJBhTvBt88Ha8AmX8YKSdYuVIcuNzihLMAzfD1JLGb7yT/r88Z3w9M3ZolqSE5jEGcyRph6gJKLJAk6j6arTtvjl1MJVUl6RsO08OdjEdEdwYh4hSDKXW+mB4jaJ5ct/wBsYxmU628NojKL2BiDMVDBjlyw1aQ3ktrAHcwTP+LxhqKIQE7OXdF1GnpSJUgqwI6+AkDDjTF9TCIF94x7O5gCtPNqRHzVv2+eJV6tM98j/LaMMuwpiKhEOVDD+tjAI9DAvyxmonM2UbTpfCcaaL5D8p9D+Dxjqmy1AMtmCN/y6hMA+RPLpe4+EaUDFgnsz0OJRcvSp4iV6pwMU8xUpVXane1uXIjqCOYxlxV6bBbW9YNL/cTMusDy+cOXY6pekdpGxHUHrilTpLG2sCsABoYxydGlmKbuXKWsIEW6wbf5wiplpsbmx5Wl0g2ml+2KQW0i4j15e/BZRv8A3NLOt7CBOxmJk8vucOFrRN7zunmaiEMtmGwxMinfaXchdJc+DdpazIZS6jfzxamsASlj3zJVWipGbylaTi7LVdjBlpKsJF4H0EYFVJRRfby8poKi+g/MZ8C7RaHdgG0HZQCQPnbB4dKiVNLa+UHEBalME8POR9oONjMRCwRzgA469KhUzZqmndMAKKtl1iZkseuGgnNYS2FlgmSptVYogvzJ5dcFWxQRbRNKiWawlr4JlEWk1GnRRmYeOu+4HPTNkA64xpWNvl8Z0xgQCGZj3dsX9rc8EH4Wj7Ig1W2LmAQsckE7czvgXa5tHKdL+A7oo4+v/wAP/wDS0v8A1YupsvcIqgPm/wCxiwJhU0gS7dma/fIRVp03NPwoxRSYCMRc9CF+J3xroMWFjOXjKao114/mNOI5aTVIEAU2UADmQJjysNrXOBxLdZV7bxGGW7ZvCWvsDldGQpDYnWfjUYjGmiLL4mLxZvWPh9JYKCc5EcoB+/fgjM81xLJ06gAdFe3Mbe/cYhAO8sEjaVrP9kKT3RjTPKfEP7/M4X0Y4Q854yXgfZ0UG1M+s9AIH38MEBFmPhgpJucXKlf4bnarSoOoDcnkPUf5xy8PXrVCRwHGZqNVybbwqjWB5km/pI+ptjVRAqdY/qPuWFzEnEKaMfYDNzYkn4CYxkxTIXIA15zJWsTa02+TC0Ax5m89CCoHpP1wL0gKF7Q0oFqRsNd/L9Sl8UyPcmoY8LRLCYA9B68vLGZWNsszBr6RNkKzd54F1kX089oudh1vjQqaX/qPyaR2M1UiGVF8lk/M/wBsJqFRENbhE2TzbNmSQupVYJ4RJP8AMesCMG1P/bAvqdfxGlQEEJ7TMCUXSyET0i/MdDIxeGTKCZVPQXh+R4galPW41Cwqjox9lx0kgj1Hniq3VOa2h3/M9d8LxAq08hPWG0YDSyDUoqKPZcQKiWjfmPI4Uwzrvces6DUxmuND6GR8RyNetlj3SiuiG5QfmCBzS52PKRvg6NGqwup0EwVglJ7PufLziQ8QpmgiGNaiCCCLbC+Emm2a5HGOVlXQbGKkzRNp8vTDDRtraJNQX0hw4h3d1Av6fPphmpN12iCoOhMiauazDxAR7vWMRczA3tIVVBGlbiS06WhTLRA/zha3I74hUZ3zGJaYckmfj9MWVGXbSdBTlO8MyfEKiESs3uJEEdDhn+nm4e8r+YpBQiQCZsDPQXx31KhOvOOwYv1BrGmZ4BUWmrvUpAsf4auHeDzOmQojqeeEVqirqpEbQo1KjWIMZZPh6onjIo099rsfTdz5nHLay9Zz77p3KVML1aYufTxMfUa9KnTqF1K0qZpjTEs1Q+M6v5oBXw7C4xopKKm40mKvUcMAp1N/xp+ZSO0rUGqk5Yu4a7apu5JmNQmLjf3YusEzdSXQ6QJ/u8PpBeO0/wA0qP8Aw1Wn/wBihT85wuto1uWkbhvkBPG584HlMq9RwiKWY8h8ySbADqcKALGwjmZUGZjpLlwPNZfLUwhqCrULSRSBYajpAAMQfZAt1ON1ICmvMzjYl2qtcCw7ZJxDiOqcuaVWnUcj+IoXws1rTPlMcjhLUnNTO0dhsttJ6Tw/L6KdNByUW9042pos5lVszkw0tadvL34poInRcFcUGEuxkBxcqaBxck3OJJMxckRcWya04KSNW4FhIHl9PXHNxNJUPUuL+UyVVy6jjOMtU8Ple/UaiMa6BsgAjU+Wd06S3tci/wB+8YhpJrpvCyLJc5RFSk9P+ZSB+31GJUXMhEfRfo3VuUqGVq/lgVJJHgJjmDAJ9QQcc0JmIAH9wMdgQrlk538/3F3EKRptaw0idlAKk6j6QwPuxuxSkqMo/UzGmWWwEW5OaoqVFsoOlSZvaTHx+Q545lSnlXWZ6lNqejbzfD6q0FWIhqhQE/zeLn5lSJ64Bg9Rj2C/hIUZ79gv4SLtIgJUzJM/qmINxHLDqBYC0tLiB8D4m1CtrgOt1dDs6NuPXmPTGvQb7TZRc02BGk9A4Vwai+qrTOug6SN9dNgQeW9id+nPClwqKSRqPUTv/wCotUprY2a/gR2iIs6iI8OCysAyVaZgsh9kxsf8YyswpvY+Y5fSdWmDXp3FuRB2uJH+Ap1PZNGrPJvy6nxMT7mxYBb5Wv6GLdE2dCO7WCZjgwS+irS9RqX3GP3wLBx8wiv41N/kb39ZqvwpAgdc5SdoB7s0aikE8g11kdbbY0WpBLh7m20yfx6wfKUNr7gx4nE6VRNGYp02FoIFxbeY64QtS4yt6bw2wNVWukrvE8kGMIywLCSZ3J5A9cMo1iilW1hHBOSDa0hyHC01fn1agX/yUDEnz1sI904bTrUjo+kCrgq41TWEDJUwx0d44nwlyAY89ECcC+J/xpnTummlgdL1N/SE0KJZlRdMsQAqxv7rD1wrMWaxNzNXR06SlrWAjbO8KegiaId3bT4VLRadzz9w54ZUR0UZdyYihiUqs2bQAX1hHDODFVOZzUnT7NNpliJADTt4ogc8ShhST0lXyi8Xj1H+1Q8T+PzAKuYXuHLmGlpM7u51OCu6sDHtQYWwx00K00JO/wB5x7vUrgrt9pWuEL42qtdaI1+rTFNfe1/RTjHTOuY7DX8CdSuLjIN208OJ8oGzG7HcmST1NzhZJOseFG0b9k6q941J01rXXS0GCAJYwenUeQ9MMw7de3OZscl6eYHaWlezNCmyOmtXDAqdZsRfl0v8uuNVYZEzAzkI5dsp4w3JZX8RnpMt3agMTuSZ9LASYFp9cBTZ6gGc6zWctGkSOPv6y+MnX7+/2xsE5UgDGST/AIG+BYcZYhVEybfTFXktIqwucWZJHOKknWClTMSSAcVp6lIsSCImSRcAnoLHCqyZh4iKcXECWjAIsRq6dRP74ummUEDnLGmk6Kgdfv3+WLMOL+OcX/DUHqlS2gSAOZkASeQnc8hiS5VspnWZmNenoDNoqiSVuAVcE7qdV/U9MYqtPK/fqOw+/tOpSHT0Lf5L6j36zXGOItRRGq0arI0d3V8K6rEqYkw2kncCZNumzpHtZ1nOFMEkKYuo1lbKVWoB4QMQhjwnc87gTq9Mc2tTu4tt9op6RqYhQ3G1+0QjOcED5TuRYhQVnbUNp8jcT54QjFauYzIlbLVz9sqWSk05IkiRa5tvtz3xtYXfSaay/wC5YSGlXB8Si1x633+GLO9jKdLGxlg7McaahUIQnSRLLMW5x5+XPy3xQJWw56R+G4jxlp4RQo1WfKVWKhWZ6D7MFJllIO4HMeR23ws0FfqPw2nbXFvTAq09eBHCRcS7JV0PgArLyZSATM8ifLkTuMZKmCqKerrOlR+KUXHX6p8/WG5OlSoZaj361KTVHK6lZlIksVLCbCAOWNVJQtNc1wTMOIqM9dujIIHcREPFXq0qj03bVpNiwBld1NxzGMdV2VirTqYdadRA66fmL9Z6D54RcTTYxv2e4V+IL6m0KgEkCTJmBewsCZxpw9EVbk6ATDjcU2HAyi5M32k4T+HKFGLI4NyBZhuCRY2MjExNEUrFdjJgMUcQGD6EfSK6OVqVPYR39ASLAn02GEKrtsJsapTT5mA8Y+y3C2ydKpmaukOqaaagg+JgACSLWmIHnjdRw7UwXffhOTisYmIIo09r3J7BG/ZTM93kqZYXhn1MQBBdjJJM7X6X3xsokLTuZy8SC9YhRyiXjHaOkSAWFUAGVUtEwAsNpgEdQbcr4V/JXl+LTQMBWPZfjxv3SqZ3N1MzUVVEkwABAmFC+gAUegAJ64WS1RvQTZTpJQQkntJmZ2ooVaNM6kQyzf8AEqEQW/5QLL5SeeDqEZcq8PUyUVNzUbc+g5fmc8OyTVqq00jU207dST5ADC6aljlEKtUWmhYyw8ErUqFcUqNN61Vm0Go7LTWQZhQQSFkTe5j0GNlJVQ2GpnJxFV6ouxsOW8ccV4yadZqRUGqFGnu21KC3K4DavKOQxMRTdmGbYQcKgO3H6TOAZ+pSzVOjTAaxNYxPiddZIOwChB66l64bTX/KBjagJCDh7HvtnoCZkwCcNmKdu45efxj/ABi5U1lqt+c+oP7YDSFJ6wkTOL4SoOcSXMBxYlTRxJcgrncT7hf6TiQe2DtT+B6/592DCwDvNqnX7+5wJEIGAcZNFaVQ1ii09JDlxIg2uCLzqiPPA2lxHwPI0XyqrTqjMKoZRVIkky7EGeUmI8sDWp51sY+hWNJ80TDhimaFYuSs90HqOUU7AaZgeuMTVHKgHhOhWoj/AMlPYj374RqmUprSK0qYRT4aiCAbqVYE9YOoE9ItONVkdLrOb1s1zvE2aquqVjq0mddMjoFQCRyuLqdpxzHplCIkYYCpTW1wdD4kymZiu7NrkBpkFQq33/SBPvwxGtPQfxkGlpL+HFW9Pw1N2piwfq1P+rqnww7NmmGrhQPm24Hl3wRKpU36EGR+x6EfLAmMoYUIpF73lgyU6lqUkVTdgUJJXSfE5J9kA8oLGeQM40ABhciZGL0zYHs5Ay6cP7ULoRmDJqJAYKYJE3K3id78o8sUTYX4QlGbTYyPt1XWrlFYEHTUB6WIYfU4TWOdRabMKCjnNxhvAatHNZam1emrug0MWAkRsSTeDvbqcGqJUUZxrBqVKlFz0bEA66SStwjJSPAo3Nu9v8G8/pgWw1G+0JMfiLfMffhAu1LUqGSqLRUIHYKY1CSYn2jPsg/HFVFVEsgtLo1KlaqGc3sJJ2H4j3mUCsuvu207arCCpg9AYnywdBhlsYvFqRUzJx5RtnOJ3C2HlqL/AAHL6Xwb1VESlKodbSn9qs4a0KzxSQy5VdbFvNVhEAB2YgySY2xmrVbi41m/C4cqe0+Hlxi7iGaUpS8QdKemUuFqIrCxm6sBYg25joUk3IbhymiiGQsjCzHYybtBxGlndCZXKrSK3ZyESFj9WmwQbyT/AJ01GWtYIsVh6b4a7VHvfhqfZiarWWmrU6R1FhFSrtqH8qTdU6ndvIWwFwoyr4n7Ds+seqM5DP4Dl2nt+kDRfcOeF3jpc+ynBHUiswZWI8KxBg2JnkSpsPOTFp2YeiR1zORjMQG6i6iWDNUqbXdEbSfESoMmJ0iRcX+QwWIYHqLv9Jioqb3G0H7McAWpVNXQKaTKqqhdKnZiB+ojbpJPSaRb2Hv3ym6tVFFMo3+/4Eaca4jl8nmqT1Uql6id2rIsoELrIa8DSWHnB589ltJx2Nzcyxkc+nX7+4xUkhrE3j4ffPFy5tHDb9bD6YUwhA2humbYigDSUTIGGCkmpxJJk4uVAa0Lb7P+MXYDSCLnWcny5TyjDRA4zpDby/0/tgSJYiLtfwz8RQ0yPC9NyDswR0JW17gEese4bay7wXsTlAmUpgWVgXUGxC1CXUN5gNHniMId5P2h4clSmWJAZRvO43xjxCgLnPCdLAVXzimNQYhyefZYDNeNIfeZ/mH6gY33E4zq5XVPf4jsTgzqRM7SZ9aSg1cmzK/6ixCMSvJiszAsbGBYxjS5DDrL5zDSDZuq2oiFeBrXoNXyyuugw1J/FMCToYe1A5G9j78z0ermSdCniiHCVba8fzK/pGM4abykJbMLVtXBLcqqxr/6gbVB5mD54cHB+bzmc4crqnlw8OU4bhtRQWpN3q8zTkkD+pfaX3iPPB5TuIOZTo4t3/Y7SPhZ1VUDVmpKWhnDGw++vXAqqsbHaHUzKpKi5ll7TVkoBFpVlzCsPGjFXiI0klY3852xdaiiEZD5TPhS9S5qLb0nPZuo65ip3Ck6iAEUhVAAlix5BZAte+KUOQFXftgsV6xc6CPePcaq0NIqqyagdLj8xeU7sDItbzxH6RCM3oT95eHVKoOQ7cwPxFed4gmZVS9awYeGCu/tM1jYCwAMycGpBXMTBZaiPkC+kzK1Vo6wtVQoam4DFz3ngIqgagGAmBaDb1wwlANwfGKArVDoD5fWK+IcXL6lTUis2prsSeQEkk6R0m5JPQDBUbO152MNhxRHWNzGnA+11Wll/wALSorUJ1AQCT4pmUHtb40Uq7KmQC/vlEYjBI9Xpnaw09O3hE5yK0/4z6T/AMKmQz/9R9mn75P9OF9GE+c+A3/UearVP/GPE6Dy3M1XzhK6FUU6e+gbE9XY3qN67cgMEalxYaD3vBWkAcxNzz/HIQfLZdqjhEBZj9knoBzOAAzGwjHYU1zNtLTxDIfgdBpUFqsQD39QFlDdAoMJAgyZN8b+iSlra57ZxjiXr3DGw5D3rH2Z4wKekVK1KrqUk/h/0xBAJ1GzE7iDbbDKrVFGhEz0qHSm1jAFdqn5tW1NbpRG0LEMeRiR8Ry3yWyKTy1/udREVSEG50v9hyEv/AR+Sp5kaj6n/GH4QlqYc7nWczG2FYqNhpBe13EKmXytSrTB1pBFgwjUJkH9MTJF7yL41iYjO+A8cp5tGdARocowYDcAEEQTZlIYevLEkhVSjbEknNBCDfn09D8P8YFpYhGVfkcABYwibzKywcFKkeJJMnEkgppEKJEk7/GY88MtaLveQ1hP399cHBnJP3Hr5eeLMkU9pauZFE/hNHeyP4llABJbymBHvwJB4S7zfCK1YUUOY0mrHj0ezM8vK2KbshiBdpaiFaYfUU1+ILuQEmPjjlY8rmQP8tzed74Mr/7hp2zW0v36xV2uzIpNR8INJ6bCAL+E0wp9Arn4RjRWpBjpE4OswzBtdfz95Bm8q9NkWur1qSXSmzNA5SoJho2g4yVGqAZHv7+s1ilSrDpKVr8f3yj7heeQroQ60BHhA0skmbi0xHKCIw6jiAoytw4j7zl1cLUQ3tAuI9m6WYllHiN9SQrXn21MA8t4bzOGPQWpqPSHRxb09OHI+7iVbOdkq6GB3b9F1orf9rEX9CcZjh6g21nRTH0W3uPp6fiKcxlnpPDK1N12mVYeYO/vGE6qeRmlStRbg3E6fOlv4ipV83WG/wC9CGPvJwfS3+bWB/GA+U2+nlI9FA8qtM+RSoPnoPzOLzUzzHrKNOqOIPpCMhW7lw9HNBWE+1SqDeJkKrg7D4YNXym6t53iWollKtT07CPvaE8WzlbNaTVzVBgs6R41Ane3di9sW7F92EujTFG+VG17vzF/4FRvXo+7vm+lLCsi/wDIe/CaM7HZG9P/ANTsZaiN6zN5JSP1dl+mKtTG7eQl3rHZfM/gfeSq9FfZpM561Xt/20wv/wCxxRemNhfvlilVbdrdw/M7q8QqFSoIpod0pgIp9dN2/wConAmsx0Gg7NIS0EBvueZ1/rwmcI4XUrvopCTzOwUdSeX1xdOmzmywcRXSkuZz+TGGUyWUJ/MzFVwDBNKl4fcSSxHnpxqWgvFvKc98ZUHyqB3nX8S58Pp5enTnLqGQidV1XyLO+/zjyw8VKNLRd+zec6o1aoetfx2kVbioZ4p/nOpJEQEQEbzsY6k8zhTM1XQ6DlG08Kw6zad/2G8HyeSZ2LKBXqzdmOmmpn9M+0R8LWnfB00vt/XdHYiuKS5QPDn/ANjw7t5FwHVT4m1LMRUZg6gzYKwWqLHlCEGbzJvOGBcrW96yVCamH6RdLWPiNNPOW3s9X11q+kBUXQABtIkEi1pxlw73xLougAAkxtPLh6RY9Y3PnD+M5Ra9GpSqTpqKVaN4O/LzP3OOmJyIt7IUsslKoMrOkVmV5Js6+A7i1kHkZnniEaypYO8xUk5iJI9f2xDLEHp5ddQYEoTyJmf74SRx2h30hFYXvg5UixckycSVB61TVsNuo/wYwY1N4G04cff37sMgzk0/v79MSVKL/tB4iARl2KovdirJaNbrVTRTHkTOryNvKA6+UsS1UaLaBqjVF9MxMHa888CYYtF/aCgDTNMHxtdQLkkXxz8eodOjHzbjwnX+EuadXpj8o0J5XlH44umvlaftuipKXOk96hA89SqfcnlZtMFQoOu0tqgdqjjYkxzwfPDMV3apon+EyEMdCU9bKZmFYs//AOOND01dbMJxMNXdXzobGB8JqDMl9Cz3bHTUU6TBZtBB/USihvfjmNhzuuv1/c9P/KSwD6E+R7xw1jIZitBClMwQIGqEqry52aPfhSb6ehsZVXC0zqRl9R+RFPFcpl61ZFpJUy8z3rZhpnb2ZJ8W45C4th1Rk/w37ZnSjVUEvYjs97S31MtTq0USuk6FiSNY8NpDDxDraDHPDs9OoAG37ZhRqlJrr6RNnOyGVJJFYUwJnxqY57NJt64BsKm4NpqT4lUGhF/fZENHs9Qqv3dHOoWPsh6ToD6NJGFfxb7NNf8AqJAu9PyN/tO6/YnMqSIRvRv/AOgMAcLUEavxGg3PykGY7MVaa6qzUqKzANRxc9AFBJOK/jVOOkL+fRJstz3CdZLstVrAtQejWA30PceocAjE/i1DtYyH4hRGjAjwhVHsVmTuEHqx/YHEGEqnlKPxKgOflGGZ7Irl6XeVA+YcsFSlS8Mk9Wgkj0Aw4YMKLub90yN8TZ2yoLDmdf1N8Oy+XWsKOZyD0ajCUl3cHfk0A7cpwQp0V+dbeZiXxOIZcyPf0llGbp0VIRFpqAT4tKAbAHQt7k+W2HdPTUdX9TDlqVTxvK+eK08qznKACo1nOkBbSQVmY36x5YzrXKEn2JvpYFqqrn2+vheK8ll6lSbO4LFiBIUsbtfaT0GFglztf6Tey0qGugPmfCb4vUrpRbQNC03UOqgHnG36jPMn4YujUZ3ZCLZZdZEVVYNfNeHUuJBKWS0SpSmzVAWI1NTGgq1jJJk3+GOrQF0nlfiz9HiMt+N/Dec1M444hTqUwNWZRW0TdTUpmmQDadOjVPSemFVQQ+nvhOpgayV8EHOlvzf9S5dmgKCkMj63EkATAS23zjfHNwVP+Ot3BufoJq+IP/Ja6EZR949zQlTHQx8DH7Y6ym+onFIsbGedf7PmzbV3Yh/w7K8sY0tVWqBMTdvE6lhuF3tgiYJ3noov99fp/jEkmyv0I+vxxUkjyrkWYz6AgYXqN4Z7ITmRYYKUIPiSTWLkkC0/EI5byJP9h7owwDWLJncz9+nlghKnDH79x/viSSu9oqGUqZjL08xR713ZxTaJCwpYzDCJ0Dkb+/BBbyhHijy2jr5YE85crXaWsadWjVkwDcDc8zvaIxyMY3R4im522no/hVMVsNVpAa79kreZXv8Ai8U/CiBWef1GmjGQb/8AGA+OOgou+k556mG147eP9RzlEoB6r0qI1Kx8QYTU8KuSLzBJIw1hYTl0ShOkqvZbNVEp1SqkMwpUwqk792WD2/pcARyUY52JqMlPKo1OnpPS4XDpVqgueqt2N+V9pb+F8NCU9DgMTdtXXbrPLfBUMKiU8ra8ZlxmPerXzobAaC3KR8UoAAA+MX8L+KyoWsT4vLfniPQtsfPX9xmGrtUvmHLUabm3DT0kb8Fenel3lP8A+VUkf9rx9cA2HcbDy1+sIYmi5sxHiPuJEa2ZQwayGCIFanBsZF42nzwkLkN9L9otD6KnUGg/+JgHEczUqZlMzXp03KrpikQARDQTcmfFv5DFVaxbUi3dCTBIEKKT4iN8t2qQAAmsu9jpeLWuwk+XT0xa4tuJ9Jmb4W4+U+sFz3GctVqUXrJUrKhJZWCgaSCIgQCQYPQxixiQWBqbd0JPhtYBspF++S1uO5NKwqZWjUo+Aq5QKmokqV8MlTEG5HP4XVxCKQaRkT4bXdSKh9ZL/wC+C8++NjzRfPdALnqIwH8xufpL/wBJfmIDX7VvIanTAaPacsxHpeBhZxLE3199kenwtB858vf2gTjM5moKjs7uBY38Im0cgJb54Zmq1Tdj6Rop4aiuUL5x7kuwdZ71SqjmWYu3wFvnhq4Rjv6zK/xSmo6g9LCNMn2doUqulk70jVBdWAsKRFo0G7nne0bHDP46A6i8XUxVRqOZWttsRxLePAe7QjtKGVPBaAdoEe0LRi8TmSixTeZ8AEfEKKmxMS8XC1eGVHFikOxI9rQ4aCeYItN/2wrBVBVoluI38JtxFM0sYEOx2HAX7IBlOBU81lKTVancmk1RGJi5Ds3i1GzTY746FBjltOH8ZwyPWBzW0+o/Ui7T5T8LnMr3TEuEp7wbq4pqdrag7eVuUYCtuDN/wxQuGNL/ABF/pr9JbspU7zOFdR0hb3gGJFiLx4jawtjn1X6XFCmDoL34e95qFPocFnI1J07u3yllqtAjoP2x1FFtBOKTeVBO0qpnDli0qQlMQLrVYVCQ0nbSFv8A3MMIAF4Et1EyoOAlzJkwOX+MSSQNTgkyb8txhbLCBhbXXrGINRJBsXJMxcqRqZ2n0t9jDRFmcM338T++CEqcFfv4D9sWBbaSebVqGYfjHjp1DT7wFXhtKqlGQJiILtcTc2vGLUm5EgtaekqtvvoTimkESVguYqPSYquhhpH6mA9rc/THKLLinamdMreJA/c7yI2CorXUXLA35C+0o+ToPXz2cdAFqLTqLTQHxEqFonnY21D/AJhfGymLsW9+9Jix2ZcJlXW/31kycLzVDKVq7gKy0O6VREpTDsWJm0xMX6Wm2G1D1Zzfh9I9KC/vlD+y+WpJlMwzrJFWohEDkFRALx/Di/rjHXZEpF2neRaj4lEQ2vb8n1lg7PozUVZiSTNz08UYHBMz0Qz76/WK+KqlPEsqCw0+kk4nl/EBf2amwc8lX9Atv1B+FtDb+Bg4M6E9q8R2nj+I4FHDpzrxXxMDvQLb0gZZebsdiCbhffHKMJfe06OGFqRP/bgeQ/MX9oso3cMaFKm1WBpBUc49Nr88V0SE6iY3xNdFuhN++VPidJlpUwfDXVNdcACAuog84m2wxhxNFL9Qd/dPS/BWepSzYj/LRf8At4cINwam1ZnYiaaXKgwYPIHrF/djLRpCoTyE6+OVMOigfM2gO48uUkzdNalHvcv4YmaRbU0TE+QwxsOrJnTyiKRNCv0GJF77MNBflIuzuqpVVSA0zKkH2QJJtzkR7/eKoKGa0d8UppQoM22mh7eA7vxLb2W/DOH7jWxVoZql7gN7M3ifIbc8dTolW2k8CuJaozdYnvMseYyx1LvGh9g5vNKPYIG49ehF5hH0M24ZgFO245cjzEsVQ8hh0wSuqg/FMYEzU/km6Zcn9Wrl0H0lRHW98hOm5Jwg106vPm45W9fvZhVhje/l1vgrTngyjdouHAJmFR7LT1Ha2kh9J8pn3Y460wuMIpncEn8T0tOuWw6NUGt7Dt4XkWTzJOQWmR/u/euGqC+lSnei45940TB2AN747WHO47Z5v42LMORGvYNfwIv7Y0n/AN1aoYzDK0kQBAZTT9noTb0O+Br23mr4L0ppMG1Hv7S39nKuis9J41ixbbxSIAm94nHJw56PFurDfj75zo41DVwqVF25d34lpqm3n/rjtCefMrlDgS/jVrjSB4mqAgktUJim/MDSqkT5+uCbaDLLSFvIevL1wBlzlIAYyAcQyxIMystZAwN5Bv8Af+MLI7IYNhCaB8JsRiC0qREYuSc4uVIk5mSbdTFuk4cNou80T9/AYKVOW6/exxYlSucM7RCrnqtEEd2qgJYgmoruKvkAAoHnO55Ha4kA0ll5R5efQeeFGEDKpxMGjnFqKBD7zB8j6Y4bqaGODAaN9956fDMMT8Oamx1X7aiV7sfnE/G5zMVSFKhmsCQAKsPsLwEXbqcdeiL3M5WPbo8Oo4fq8b5/P1KvDMxLHvE1d40KPCSXIEdabRgqo6uk53w181Rc29/XhAOzdPvqYoSVK16hqkkwzBgZtcjSQBPQY5GLQ1mSkptuT4ET1NF/44fEEX0AHZvf1l+WkFUACIAEAAR4SOWOmiBRlE87Vcu5Y8Yu4tAcAxPdVDcN/PTG4I5kW+fUXNj4dvMTfgkJpki/zKOHJjxjqpbljRacqJM7V/PAn9VIRLf+edhb9Pvi8QMJffy+86VAH+OSBwbl/wCs447lqr0GSg/d1GiG6ezN/QEYIaTmVQxUhd5Qe0dFwVpuxNWnQms8mHHT+q9745+L1Y23tr3T2X/89enQVqmoLWHYbanxm+FUVzNE0mAXuvEI/wDEsTDdOd554VRHSpk2t6zoY1mwdfpxqH0N/wDHbUfiQ5gIlEVW8OYqOdKidOlbXj1G55DzxR6qGodzwhANUrjDrrTUak73Osl7MIwzFMLK1GmLwGSCYJEkSQOXLA4ZSrjmfpD+Ksr4Zy2qjQ8w1xr27y59luKUKj16VOgKJQ3ICjvPEwmFG/qSb8uXYK6T5pTqL0jIBaOs3VXvKSkS5psR4Z/8TLz4tQi5HrE2iCo2vOvhQ3RM3C44/wDq3C3vx0dqbnzw+05sTs3+8G+zEG550U5aYN43PP3BRGvvlOiRbDC/L/7Ht+35hGbUqrN0BP7/AFwRNheZKYzMBK3R4d3mUzDVjAcM2tbWAmYA68o5Y5fw+mzl6r/5TuY+uKdRKdP/ABtp2xT2azNJOH1FzDh6PeEaQrCAwQsDAkeJibTE2OOph0Jvacn4wy7uOGvnaA9r+K0MzSyzgFEBdSQssIQEBZNwbG5+eJXUZd9pPglfOSKY7By04yy8Rp06Xc6zUZ30paI1IB4id92G17zaMc3GUaTOrMTe1h4a6zp4CpVamwUCwNzz14AbcOMe0s7V7st3asReQfjIP9zjQteqBdlv3H8zBUw9EvZWt3j7j8CUntYlWtWpdy5/MpMe4JtKHVrpz4VqK0GTB2ubjGulWLoGEyVaXRuVPCPOwfHzm8sVqeN6Y0Mf5xG94uRfcYG5vYwLW1EsVJv5DbkCD9ZnEXskOm8lo1iTB+/T/OJKkzVY2xWblCA5yNmnFyTmcSV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7892" name="AutoShape 4" descr="data:image/jpeg;base64,/9j/4AAQSkZJRgABAQAAAQABAAD/2wCEAAkGBxQTEhUUExQWFBUXFhwaGBgXGBcaHxoZGhcYGBgeHR0YHSggGhwlHBcdITEhJSorLi8uFx8zODMsNygtLisBCgoKDg0OGxAQGy4mICYsLCwvNCwvLCwsLCwsLCwsLCwsLCwsLCwsLCwsLCwsLCwsLCwsLCwsLCwsLCwsLCwsLP/AABEIALcBEwMBEQACEQEDEQH/xAAbAAACAgMBAAAAAAAAAAAAAAAEBQMGAAECB//EAEYQAAIBAgQDBQYEBQEGAwkAAAECEQMhAAQSMQVBUQYTImFxMoGRobHwFCNCwTNSYtHh8QckU3KCkkNjwhUWNHN0k6Ky0v/EABsBAAIDAQEBAAAAAAAAAAAAAAIDAAEEBQYH/8QAOREAAgECBAIIBgIBBAIDAQAAAQIAAxEEEiExQVETImFxgZGh8AUyscHR4RTxQhUjUnIzYpLC0gb/2gAMAwEAAhEDEQA/APVQcOgTJxJIJm+KUaXt1FU9Jv8AAXwl6qLuY5KNR/lUmK37W5UkqGLW5qVB8peBjO2Lp6/19ZrXAV9Da3vslG4/VotUU0LAr4pB35WN5G2Oc9VGfqjS07uHpVQnX3vIOE8LaoZLKoHiljpETynf3YXTVi1xYW11mioyqtmub6aRR2jyNRWJMvBPiUEzPPr8cdutUSooIPhOGtJ6ZIsYpymQqMR4CB1Nh88Y2dF3MelGq+wnomS4CWpLTqMKdMXZnPhEXvJEiemLOIpuQg2iej6Emo2p5CSZfhykI4skqy9WiDqby6DAUqR+dt4OIxBPVEaVM1gmmZZR+0eSKtqX2CfgTuPTCaguJ0sLVAMBoVMYis7AYESQ354sSrCaZJuTJ88GDF9GsgKfDEzESdAhndKkCcQkmAaIXaMMsBF53wlqZOsrIdo6GfQfzTEXA+OFGk0HomMH4t2pqKncZdD3tUaQZuAbWjY+fLGihhiTrtEVVCWJ998q9LLtTc95JqE+LVvONFS46trR9C3zA3MuPB6ShQ1TxtyXYC36j+w+WGowRRfU/SLqklrLpCaNLNZrMd0AaVBd3AIt/TyHuv54IK7nWZXqJTBPs989Ey1EIoUbARjoKLCwnFc5jeSYKBMxcqYMQGURN4u8qZiXkmYkk5OKlzeJKmsVJNHFS5mJJAc9nkooXcwOXUnoMFUqLTW5hUaLVWyrKNxftbUqStPwr97kXPyHkccupjGbQTv0PhiJq+plarVydz8PuMZS1950QgAsIO9blGJcnhJax3nIJxWWFnhWXz5WJhgORn5cx7sX3wbco3ylc1iDvpUgBiQADcmw3wap0p1Mz4l2opdeNryfPZkUamTpJRQOKhPeglmYElSDIvvN/wCUYd0IACW8ZzziHqMzluG3CPePrl+6qU6tSGYRM6nueSjb/OHFKSjL/cy0zUYhgL28osFQlVEaVVQqr0UCBPn1w6xtrFsbtIKjHCyIQgtYEggiQcLIhhrbRJm+HlbpcdOmEtT5ToUcVbRoF3hGEFLToLVBE3+LGKIhqZoPO2BIjRYTumJ6YqxkLAQqkvmMTIZRcQgNHOcQKRBLX2glJS760nURE9B5dLc/PGkvYACZOjDEltofw2k1arodnqsqyBvB2Ek8r4q5fjeCctLUCwl64PwDTDVLn+XkMOSjbUzBWxl9ElnQY2KLTmsbyUYcIozZGLlTMSVMjEkm8SVMxckzEkmsVJNYkkzEkmRiSTWBknmvbLOGpV0z4VkAehj5kfTHMxj56lp6P4ZRFOlm4mV0rjMEJM6DMBGOb7PvTpK5k1GM92LkJ1MXB8sb1wdgOJ4zmtjwXKjbn2znhtDN0WYpQ1KRsw8pG9xE4ctCohOUaRFWvSqAZm1jb/2eK4L1qZpuwAgFvCR05fXBNh8w6wiFxRpmyG4lVdYqFSCtyBqHLboJxzXpkGxFp2adUMlxrHmVy7U8nWzE6NOlVJHNmEESOn1GLpgrqDxicXUBshG/2iijxmu9lqsx/pUT8QJGGlydiZnFBBqQB3mMuG8JeddS3ONyT54KnTINzArYhcuVffdHgXGkG8550m+5wJEgMiqUBgIYkX4DVYCbT7sQITLJtvFud4cneCm8Bmj5iZt5YBlANjNdClVdc6bexE/E+GLRKq27CYm4EmJHKQJ9CMZa3UNp6X4fhkqpmNz9NtYXV4CjZVKqsFaQu/tDxFj02Iv/AEnDAq5LzPXBWv0Q2AJPoAPE/WQZbs1mWC6F1ki4G4JIgX3MEG2w3jBJQLfLMmKrChYOffZ2Dn5SdOA5hWIamQeYOIaDAzN/PpEbQ/LdmqrWMAYr+PzgN8RHAR5kex9MRqJ9xjBmgp3mcY6oNpYeH5ShRPdpoVtyJ8RsTfmbA4cigaLMlaszWZzvt+ob+MphtGoarfPa/XBHq7ykVnBKiFqR8p92DVgTYRbKQLmcVc4isEZgGIkA7kYbEkyc4uSdaOeJKnM4l5JsYuSZiSpmJJNYkkw4qXMxJUwjEknOgYkueb9oMkVqmQbsSp5MJmPUHl6HHLqqc5B3v5z0WCqg0hbl5TfZvhTPV1wNKG0iZPl6Y3YTDk9c7cJmx+KCrlB1MvmXyQmTcncnc46NgNpxC0M/DrG2BvBvF/EFVRcgfv8A3xbMqi7GEisxsovEvEOGo9Oo9XSi00LrqEksoJFuQtcbnHLrYinUut50aCtRII1PpO6qrWp0jA0FdQWJCgqOR3aCcLp0sozcZdRyXOsR8ZzYoo2hYN9JAEFhBA94/tgg972jFw9mBbb6RVQ421REqUwDch1kD2btE+R6ibR0xoRMy3mLEk0qgA2nPCeLNVzRpkCEW8WkCdTR7x7jgba90egDUc3M6d0fZN1eiXZtLcxtBk7Dn6YXRcVEzHeHiqBpVMiwzJ8OcqrRpBIbxkC0bWuT7sQ1aa6cYkiMctwVhqhmhosqgRFrFreuIDV3VfPSW9ZCoU8InzlLKJmlNdmju2lgwYh9QhT3cwIJgRy5DCulVW/3beBvNNH+SaOWgDa/dI24hlgpqtlSW3du6DXFjLM3UEYzCou5J8APqZo6PFAZc9gP/Y/QQ+uGFGlUXJq61QCohCRK6hI5SBNieQ3w6snRqG117RMlG9RypqWI53/MXqp1VGfIpLJoUalXQRqJa3UEf/b3wmlXVQbrfvtNT0M1rVfQ/eR5LMs1Y0kybd6i6m0voIFhJ1MouTy64vDqz6rf0i8SMg1cWPZJW4zTVihatRZW8UwYMxfXqB5bYtqpU2zajnLGEqEBsoYHkf6neT4hmHQuWy5RiQo1w4sQNYSykj1w1yWp33vy3gDJRezAjv2iDNcPzQzP4lF1kEMsMrCQoBE9CAfjgqFZFbrGK+Ijp6Kija4N/rtOMyld62i6q9ZArMQNKAkGb2MH6YdXUMeyM+GOadBiwswJ057W20np2Qy570kA6BTUKf5og4Cih6YsPlygDti8TUXoQp+a5J7JVO07VF4jlXchaIZgxLAQvW5uCWExjoWO85bWAl2UN3YF7xPWJvirGQWklF9Mj34G1pd5LWo8x78VvCkIxJJmJJMxJUzEkmYkk0MSXMxJUzEkiPNqWGk6dEnUGUMNrHy2GE4miKg7o/D1DTa4kBp06IQLVNJmY+CQwNiZUMJiRB9fjnFWpSTqt4TWxFR+st+3aF5Kq7GDmFW270on36gMMp4usxs2nhFVKVFRcKfP9RNwnjz1+8mo3gfTFPQAy3hgxEwYPPphLV67aAxvQ0VA6nmSYL2g40KJyypSioawZqhfUYB0sL3IOraYEbbYE5nUI2/OEguzG9hbbb6Q3tFRnL1V1KHZYDORIBIk+VgdsN6JVXKIpWuwJkHCK5akS400wAtMGB+WqgBvfvfGuwVetM5YvUsvhAONMFy9WoVBpAWFUxrc2Ggbj98ZEzElgLL28e4cPvOqwVQtNj1+zgO08YFwnsyjpSDE97o1VFAAZdQUrYeyYAHiPXnjdmWmvWnGxVPp6vV2Gkf8M7KxVes7kk7U6fgRBAADN+o2HTnjExeseqNOew/c2rXWkgQcPE/qN+LUzQpGtTWkWp+NVcQGMFSNRIltJMHrgzSal1832ESrGq2S2/iYk7N5rNEVSlNPG5ZZnTSky6qOniBiRsd8B0gUnoxvxP4mx8Iq26ZtuA39+cYaEQluIVTVUi0a9CMJJBVN5GxIPsnreU9b9Jr37RdVhoMOLW84Lw3hwqQ2Xp0UT9LuupzzsCbRI2BwkYMM19h3Q6vxCqOqbk8dbD0GvpGua4QxRh3hkggCIBEGx2mVgc9pvhzYVLWEzCvUBzaezKl2Lq1cz/u1Z2ajRSy7c4AkAsb7b7RgEXpLB9QI+vald6ehPGWw8AoAQEIHq380816k/AdLtNFBoBEdLUOpYmIMlUXLZ5lQk1Copgs0+E+ICNjyv5Yqmq0rhYdQvVUFo9rcBqsCWrliSZVlUqJIO0Kfjy9cLOCUm9zeEuLI0Ci3ZcfmIsx2cQVqIrBaQNQAvTLr3g0MQpAju5YL4gYiwIwNHCFKlybiOqY8tSIW9+23szviGTrU6rPR0vR1Qq1C2sBQNUP7RGpWIBOx6YuvWdXPVuvd95VClQqUwH0bmIEM3RrBkqs1FlSVDKWdWAvpK3YGNt8Sl0NRtyOyW1HEYfVOsPe8K7M8bq06aG7iogJpPKNtfu2bwt6fE4qmTQN7WHp+oFapTxHVY9YSytn6eYpkU1Vqgg91WlCCCLmxMA/qWRbHSpVVcdUzmVaLU9404dXd6StURVYjxKjawD0DQJwcUJLVUb4kuEUjy+JwEODMIMYGXNYuSZiSTMSSZiSTWJJMxJU3iSRNiGEIDxjh5rIADDKZU81I6H9sZalO+omulUtoZFV4kKaqKqsWK+Mrt0Mao6TjM7BdCJsSkanykStcGIyr1WlaiMIVQSCTPhkR4YBMz88WKgA5y2ouxsdJxxPiHfFKho+KnJXxeEmZuCL3HUYsOTraToFXTNNpw56yU6orNTqtd5VahvI8M2Ak+fLFUqvR1CHF+U5mJxhDNS4X0tLBQCtq70wt1k+m1to/thSVRUZmqnQ3A/Ey4NnNcMN76eGsU5qj3lIUqsutN9bATJInSAd4jp1jCBiqlJBS3Ivczf8AEfiKfyS1AcB+9Izq5w0lZKBXRXOvXdmRgAhAJ5gpMNMTgsRj2oixAYHXs43HhpMNXFagr73h9PtKpooFGqtde7XkVOnUeSA7zBJmBtI6wxI6NTxIB8x9JrwuFat1tl5+9/d52eH0xR7/ADzt3oadJMACbKi85HO7TN8CQrDM2/vYTQKz06mSjt9e2/sSx0dAUaANMWAsI5eV9+uLRVUX4zIxd26xijtdle9y1UADWF1KLAwtzA9rbmcSo11I4wqShHDRX2R4iiZJS7qvibcnYG1lgsfLbc4zjE06YszazRUos9Tqic1+2uWRoDM3ppH+v77i+EnGqGzBSfpHDBuRYkCVTh3aihl6tdkps/fNO8QJJi14k4VSr1LnKnmY2ph7hQzbQ0f7QFkfkiPJmWPQqbevl64IV6o3QecE4dD/AJ+kEpdpaDZ0ZllYELtvcDTOw5YE4lwczJ6whh+pkVpasj2qyz+zUCTyYMnxNMkDbeOY6YeMYnHTviGwlQDa/dY/WL+0mdqPmsvTpNIcC4IYTqMmQIMAb2w7ps3ymKWkoU5pZ8plUQ+CQW3kk6rwTuRvPs/DDR2RJXidIj43kMtmMxQp1SqstQ94oMFl0sVEqNUF42ixPPACjTD5hGjEVhTKxVxCt3NZkdT+FZvAS2sAWEHUTNwY5gRBwoYxekI4bTZ/CWrRH/PjOs23dqKhaaYuGm6jmyPuI1ey14BudsOeiAOkpm30mAM9Nsje/wAwrsvxdsq+jM94lGsC9ItpgeKWZgt0k1BM9RYXxoV2ABqcYt6K1CTS8vxL/MjrzBFwRyiMOmWc0iQZ6WA6n/TAvCWS5lf1YEy4PipczEkmTiSTYxckzEkmYkqZiSRTpwBMYBOqdO4HXAcYwTni/DVqiGFxzUx9cBUQNvDpVChuIpTspI/isB5qs4WMP2zQcaf+I9YSvZtEFmZm2lmge4AR8cXUwystj6zHiarVVym0rtWqB3hFyBpEat9UTtHp6mOeOXkXKWHA2/c4xGhIM6y9TQAsCUIuf1E+Ik+UmJwu5JBHCXquU2kSVyWJYnVU2G1r3ttuTi1GtzxlFizXPGDGrD6KLCohYaPCVh2ABEGxmxnnHLDqvw9iyi3V37T4A7aazqYfAM7jpNFGpJ5S7cH4UuXRVWGrONTMBsDN/nHwx0lpZdJtxOJzno6eijQTfaPgnfUGCyXTxKdySLsDJ3I5AWtJwVVcy6ROHIpNe++/5g3B+N06WUpmowBSV3EwD4b+axy6YzNihSXLuffvSaTQZ6htsZUe0XbmswYUfy0PQXI8yb39eeMbYirUaxNhyH5mxcLTQXYXPp5So5QNUIEQSduQ88AzKmp1jjmIsNI4412fNFVZagqdRG3zvgP5SXyqfKLpqz6mI+6PIbc8EHAmgoW0A0kZQ+/DelPhEmiAdtZNTyjC5keuDVUqnqwCSm86q5TmN/XBCjUOmlpQdBrxnGWzdajUV1kEWny6emBNBlBsCO79Qs4bQ698u3A+3KN4MwApO7KoIbl+YuxnqIbFrWdPmFx2fjjEvQDHqHwJ+hk3C8iMzna9clmpq0KUIliRCwT5X63xpUh2vwiG6qBITxHhyUIOrVQckMTbSQCSSdgfaJ5GTYRfPiKJPWXeOw9XL1Tw9+UQ8e4JUo01ytWop72XXST4Ch8Ib+YNPTkYmMagvQqATe/v+vKGHGMYkLa3H36+cmyHCKtNFd6pqVCsEklwq/yAEXTrBB2MHGk0VqKCT3dk5ZdkYgC0b8A48ct4SD3IjXTuTTm+pN5S+wtaRhSVGpHK/hGFRX1Hze/d5e0qBwrJ4lYWYbEcjjbe4mEgqbGGpBGkYCFBSMVLmjiSTMSSZiSTeLkmYkqZOJJAwmFmNEloU7nyHzxAOMhM7aNp+MfZxUqAcadgsIyrzaRJK2FpBHP5Yy412VOqbc+6IqsQNIrGZanAquYKyA17EEdZ+f1xiFWrStnPaLzOXZSLmV5qNNQhpsAggEFmMx7N2uYnnfCWrdITYWPpEMQWuJ1WzOu+oDeQBtt+ncCOfOMFcWDW02huxqHMYHphwdaqACWKky0AEL/UCbR64B8m6naUi3Nl3lm7B5IIrZmptJVBE3YyxHny9AcdTBhguZteE9DiguHorQHYSYw4Lm2/F5mk4YS2qmX30zOkT5GQPLyjDabkuwMU6L0auvcYN217UDKrpp6TWIid9IPr8Y5npGM1fEdfInieXZHUaBZczbcuc8iV2LFmJMmTci5ufTGSq4YWH7m+mtt42y+SFSmzF1Uj2Qblo6DGRSFbU7RzsSLAbyDI5VllrnzxVZwdIdNLaw8s1Wx1W6TjMFybQyRC+C5CjJNYgeRwwVAzWY2HZFPmA6gnPFTSqVFFMeAG7f6YNdW6twO2WgZV6281xtUCoFM/OOfumcbabLRYWMyWZwSREtYRYXxofFBZFo3jPMdnqq0w5KX5EkRPnGGLjNAcu/bEFQSVvtEFbLzMiD/Y43KFqoLiIJKNoYf2a7QPlHCN46TGSp62uD+k2+WMFei9Fsyf3+4+m61RZtD79JcO0+cOYFCjl2nvT3hPkLDVeJEtJ6UxhmcOAV998BFyE5+Gn9SPjGSmkUdfzaPiFSWZmWBMsTLQNjsBAAERjNXuLX3mvBvYkDY8ILwnPFu75hrehALCfKA0HlAxtwlU/L4+/GK+JUB/5B3H8/mJq3aCgc1BDmioZZp+07HTYQQQkgmx3J5HGl8rEXGk5gVlGYbyzdjuNmgRTYxQdyFkkmi2owrE+UT5yfVaVrOVtaOemK1PMDdh6z0rLmJBsBh5mITnMLBxUuRYkkwHEkmYkk3i5JmJJN4uDIIwsxoklIaQSdjibSrxW3EjTqQ5BSTcbrewPpjGuIKVMr7TN0hVrHaLOKZpTmG1PppoAGa5/qgRvvjJiWVq5LGyiwPfvaBUIL67QHtOwavFvYWOpBkyRy6QeQwzF61D3CLxBu0RLSJYoT4dPhG3Mz84+OMNrETPaL85mA9RaYLflOO9aTFmgALNjuJ336Y1s9JcOerdtbX2v3XjlICm47pt80SRG0zv0sPmZ92MFHqkXm74RQ6XEgcrn35z0/s9RijRp7EAtB5GSF+d/fjuYYm1uU6HxAh65PD8SPtdWFBFzCwKlOyj+YMIA93XybFYqqtMXvYnQfnwg4ZGqErw3M8ZzuZeq5dySxvJM/6Dyxzr6ZVNx71nUItqdJNkeH1KtqdNn5kgbYURc6SZgNzDf4awZDDcGxHrjIQXabaeULHOXytSrTDUlBXYSY9+22KTDM7WMqriUpiwg2YoVaAYEqD62J9cXUpAPY+kSKgdbiF8D4B3y97XqmnPs6QvxOoEYeBRUamw7Yo1qgNgLzvidWorPQZ1Og6VIAUNt+kc+WD6DLpe44S1xAIzBdTFQyjNUCVJTpqBWR5TE4t0N9BJ0gtJc7w0UmVpnC2Uv1dpaVOM1xjiz1FCKQFiDYGfcRjXh6BJBfhM7gLe3GIKiSbyT5nHZpMQLTFUUXvB81R1Aj4Ya65ltEg63ln/ANm+YC1iraZK6VmTpkyBtbVa07ScczVKmo3+s1sQ1PTh9Ja87VpnN0aZqBC9JtRMezfT7Qu5BiCOXOLkyKzgNtvAVnVCyjXb374xXlFoA5hcurCktK2ouZKsFYgsZggmJ88MRkz9Qe9JoqpVNC9U638tD+ov4ZkqFG60oYgyzeMx5Ty9BjQrqOE5jXM3mEXVI8StCvBJMGyE33B8M9IM4XXAYZl3EukxR78/rL32N4matM0nM1aB0H+pf0Nv0Ee6cFSfMsLE08rZhsfrLNWXUPTDZngZGKkmsVJN4uSZOJJN4uVMxckDfNKDBOk9Dbf6j0xmNemGyk2PbKNRQbGGOSAB5cx/bDjeHBKuXRwQyi9vuNsA1JKg6wgMoO8qfEVTL1QZUlZMVPFvsdIFuUE9Mcd0FGtffv18bTGwyNeIeIVkrPrctr1AlpKyRttAjyxGq5jm4xRck3MmyuZUsupgY5iBv1+WA0MERDTquVqDS/iJcMdR+ZGxEReAAAMDiFzlWPDTwhHW3ZMyYJsxEWsPW98UpyupA4zu/AUV6zg/8fuJ6nV4zURqBqqpUiKlReQaNJIi3iAkzF+WOuK5LDMOwmMNBMzBDqNhKt/tS4kTUWip9kSR5tf6fU45+KfPWPJdPE7zbg6eWnfifoJQ1piL4SDrcR51ll7N8SNBdIUqu+qLdMIqVXBzKd5P44bS0g4xSSrU1Ludz1winWZQbxwpW0M0M9WpqFWrpUfSZ/fBB851vDNJLbQ+hlddM1qjSAskn9I5mOkXwzDqM+WZ61ZQcok+f40aFJaakE7ajciSZsR7h640VadhlMQgzMXEH7K1Pz2q1HLRtIHhJIkmMUX1CjYCFVSyX4mWTtBnVqUQp21Bp3KxvHqLY0Co9NbgXmelTBfeVuqO7daiTWSBoLCSCeRiwP8Af1gVNKsC56pEewdeoZ3xvhlXSKrU4U7kaZv1Aw2mpveKWoPlvE+Z4a0A6CFPM/dsaadS2pMB7HQRdmKBUwf3xtpVA+omZ1K6TqlXRKqAkCDqJkQdI0oDG5AJNuRi5xnxqBrwsOxB9JfDRU1RmWs9R/DYSKYVmAJix0i/LY4z18pXMY+iTfIJBwWugTMVJle6M8gCzIoAHvtbB4f5THYtNid9vrAMxxCiRCkKSY2EDnv8flhwcTmlDGVc5c5ddH8UxJubgiZ5RHS9xjRenk7YizhtdpxwjONROpSFeI1QGsYgdTG/S2F7QiTa3CPst2zExURTHQ6TFuRkHc8+WLvzg2h1LtPlnPt92TsKgj53X54LMJVozVgRIII6i/0xJJ0Di5U3iSTeLkm5xINop4nQZxYav6YEg9Qf2xzcbQeqNBfs4jtBi6yFhprAKWdqUyA0i2kFp2GwI5xjAuKrUWGcdmvL8iZxUZN4BU4tVLgioAZi62N+YBv674M42sDmDDy3lGq173i7tXxVjSPe0UDezTqq7DSSekeKwmCY54IYtcSQCmvYYxagqEBlvKzVqwELqVV7ofbBBg7r5HnGKOFe9ibD3pAqUhm00HvnBshme6kTJkmYtF4t6YJxm2EUzXOgkWacllNPcm4BgRM+kXwtNLh/ORTwM3lan5zAT0g8tiD/AMp+W2KdLIDO38DqBMUL/wCQI+/2nq/AM4tekgYBgUNNwbza0+oB+GOhQYPcHiP7m3HUjSq3HeJQu2ANLNMslypAWd9MeGT6R8McypSN2B2zGb6FQFFIGtv7geUzoUzpX3gT8cZHVtgY8BDvHCcaDlEIGknxbRcEXHPl88BSLUrk6+95dWkpHVPv9zjP8OCmaJes0XCKT6m3K+LN3fKNRztFCrYXYWieorM+ggg9DI+OCACC8tjmjzO8FzlKkWVg1MqQ4W5AO8yJiOYxsoUchLdkzGrSYgW1vFnCqVEktXY25fITIxB83X4SVS1rIN4fw7O08uKjatWp4BsTFtMxtzxdNSwLDf7dsTVbUKffdCeG53vazU6mmmIlYAlj5E290HDVdk0MpkFgySbN8HWhRBFR7PJ1RAsbheo9euEtSuOrpcxq1s72I4RY3HqhfRrD01JuBuBz5GLdJjEqqQwGa8IKuQm1jDM1nQyMFYDTAYEiJJ6m5Ft9vrjRQR2Gt7e+MzPYG9tZUK1fVeZx2qVNABlmSo7a3i7NXZQN7/4wrGlctuyXhr5h3z0Otn6bVD3oc0qSlPBE1KhEMszZQBBI6xPXHmpkgPwF5op0qpF6ehPE8BFHaLM/h8iFXwtma0gTJFKkdW/PxsBPPThpygaC15pcEnKxvYep/Q9ZT6fFGG4B8xY4oETM1HlHHDs2W8SFlix+vocEOyIdCNDGlHOvzAb5ftiw9os077Qlc0h9oacGGBiypElOVmCrfAzgrwZJTSqniVipHNSyn5bjyxUkb5TtNXT24cc9Qg/FY+eLvaS0fcL7S06rBWU02NhcEE9JsQfdgg0Ei0eDBSp0MXKivOUWYShIYdDH72xjxNJ2F0JuOUCqhIup1ibO06n69z/y38yB9ccurSqHV+Pdr4feYqgcfNFrAKdRSTyJBgGRfeCR74wgIaa3y3B58O0ezBXTW054sVdQrEQWJKmJIVSdovJI6bb8sFh1WnZuOv0mjCnK19ztKklFFB0goJYAXaBP9U6QYBhY9+NNeqSgs1z9IFZyx1tBq1EH2fnz/bCEqanPM+sDVxJCkah7/XY4flBFztG201k2Wy71ahWnCVEXWD1gAQfKWAxarlS51BjKTGkQ68DL/wAC4gaDaQw7mq0EETpcdNiPIz9MHQrmmLDYnyM9YwTHUhWHzW9P0Yr7e5Z3ZKjACoUh42JX9Q8mBnA12G/PX8xeG00HCVdKUi5jy88Y82uk0k23k9BLTpM/AYWxA3MEtwnWVztWhU7xGZSRBjniwbjqw9CLMLwniHE3qP3pW4HL+3L/ADgMuYkE7y0AQabS18D7WUzT/NBW0Ha/XDkrdG2Vte6ZqmGLdZIl7Hdw9aqWRXM+AOAfDMWBtO2HZzmuZdYdUWjfj3YynmCXohaLRMIIVjfcD2T5xjXRcE2ZfKYWYhbXlCRatO0zBiIkgz9cFWp0mp5wdIyk1RXsRHGYo5ypTHeU6hUXjThNOhTIDXJ7+Eb0wUkCwgeWrGjULAQYsDaDy3xYosHuCDDqMrLyg71CzMSfaaSBsPdjZ0R2PptEK4G37kNR8dChTIExVqlzOeGUTUqh5AVSLkxzkT8Prjm4moCZpoLfaWzK0RUKoCFppLMxsBzZr8h/bGdFubmdWmvRrffl77ZWe2+Z7zMAj+GKSd0OlMiR7yZJ9caH38JnpnMPE+Jlf04XeMyx7k6y5SkDUBapVAZUFoSCAWPKb2w5BpeYa5zNYcJKtbvqJqU3bvyfEqqdCKCSZYiDa+8zAi2IxTdjEqrXtaXXsp2dXNZGlXLstQ6g1gVJV2UeEQRIHLBrTDLeKqsUqFZzmeytdPFTGrzpn/0mG+RxWVhtKzKd4AM1VQw6yQb/AKT9N/cMWH4GCU5QihxNTuCs/wAwH1mNsGGEAqRC+GZFGqBleNJBhTvBt88Ha8AmX8YKSdYuVIcuNzihLMAzfD1JLGb7yT/r88Z3w9M3ZolqSE5jEGcyRph6gJKLJAk6j6arTtvjl1MJVUl6RsO08OdjEdEdwYh4hSDKXW+mB4jaJ5ct/wBsYxmU628NojKL2BiDMVDBjlyw1aQ3ktrAHcwTP+LxhqKIQE7OXdF1GnpSJUgqwI6+AkDDjTF9TCIF94x7O5gCtPNqRHzVv2+eJV6tM98j/LaMMuwpiKhEOVDD+tjAI9DAvyxmonM2UbTpfCcaaL5D8p9D+Dxjqmy1AMtmCN/y6hMA+RPLpe4+EaUDFgnsz0OJRcvSp4iV6pwMU8xUpVXane1uXIjqCOYxlxV6bBbW9YNL/cTMusDy+cOXY6pekdpGxHUHrilTpLG2sCsABoYxydGlmKbuXKWsIEW6wbf5wiplpsbmx5Wl0g2ml+2KQW0i4j15e/BZRv8A3NLOt7CBOxmJk8vucOFrRN7zunmaiEMtmGwxMinfaXchdJc+DdpazIZS6jfzxamsASlj3zJVWipGbylaTi7LVdjBlpKsJF4H0EYFVJRRfby8poKi+g/MZ8C7RaHdgG0HZQCQPnbB4dKiVNLa+UHEBalME8POR9oONjMRCwRzgA469KhUzZqmndMAKKtl1iZkseuGgnNYS2FlgmSptVYogvzJ5dcFWxQRbRNKiWawlr4JlEWk1GnRRmYeOu+4HPTNkA64xpWNvl8Z0xgQCGZj3dsX9rc8EH4Wj7Ig1W2LmAQsckE7czvgXa5tHKdL+A7oo4+v/wAP/wDS0v8A1YupsvcIqgPm/wCxiwJhU0gS7dma/fIRVp03NPwoxRSYCMRc9CF+J3xroMWFjOXjKao114/mNOI5aTVIEAU2UADmQJjysNrXOBxLdZV7bxGGW7ZvCWvsDldGQpDYnWfjUYjGmiLL4mLxZvWPh9JYKCc5EcoB+/fgjM81xLJ06gAdFe3Mbe/cYhAO8sEjaVrP9kKT3RjTPKfEP7/M4X0Y4Q854yXgfZ0UG1M+s9AIH38MEBFmPhgpJucXKlf4bnarSoOoDcnkPUf5xy8PXrVCRwHGZqNVybbwqjWB5km/pI+ptjVRAqdY/qPuWFzEnEKaMfYDNzYkn4CYxkxTIXIA15zJWsTa02+TC0Ax5m89CCoHpP1wL0gKF7Q0oFqRsNd/L9Sl8UyPcmoY8LRLCYA9B68vLGZWNsszBr6RNkKzd54F1kX089oudh1vjQqaX/qPyaR2M1UiGVF8lk/M/wBsJqFRENbhE2TzbNmSQupVYJ4RJP8AMesCMG1P/bAvqdfxGlQEEJ7TMCUXSyET0i/MdDIxeGTKCZVPQXh+R4galPW41Cwqjox9lx0kgj1Hniq3VOa2h3/M9d8LxAq08hPWG0YDSyDUoqKPZcQKiWjfmPI4Uwzrvces6DUxmuND6GR8RyNetlj3SiuiG5QfmCBzS52PKRvg6NGqwup0EwVglJ7PufLziQ8QpmgiGNaiCCCLbC+Emm2a5HGOVlXQbGKkzRNp8vTDDRtraJNQX0hw4h3d1Av6fPphmpN12iCoOhMiauazDxAR7vWMRczA3tIVVBGlbiS06WhTLRA/zha3I74hUZ3zGJaYckmfj9MWVGXbSdBTlO8MyfEKiESs3uJEEdDhn+nm4e8r+YpBQiQCZsDPQXx31KhOvOOwYv1BrGmZ4BUWmrvUpAsf4auHeDzOmQojqeeEVqirqpEbQo1KjWIMZZPh6onjIo099rsfTdz5nHLay9Zz77p3KVML1aYufTxMfUa9KnTqF1K0qZpjTEs1Q+M6v5oBXw7C4xopKKm40mKvUcMAp1N/xp+ZSO0rUGqk5Yu4a7apu5JmNQmLjf3YusEzdSXQ6QJ/u8PpBeO0/wA0qP8Aw1Wn/wBihT85wuto1uWkbhvkBPG584HlMq9RwiKWY8h8ySbADqcKALGwjmZUGZjpLlwPNZfLUwhqCrULSRSBYajpAAMQfZAt1ON1ICmvMzjYl2qtcCw7ZJxDiOqcuaVWnUcj+IoXws1rTPlMcjhLUnNTO0dhsttJ6Tw/L6KdNByUW9042pos5lVszkw0tadvL34poInRcFcUGEuxkBxcqaBxck3OJJMxckRcWya04KSNW4FhIHl9PXHNxNJUPUuL+UyVVy6jjOMtU8Ple/UaiMa6BsgAjU+Wd06S3tci/wB+8YhpJrpvCyLJc5RFSk9P+ZSB+31GJUXMhEfRfo3VuUqGVq/lgVJJHgJjmDAJ9QQcc0JmIAH9wMdgQrlk538/3F3EKRptaw0idlAKk6j6QwPuxuxSkqMo/UzGmWWwEW5OaoqVFsoOlSZvaTHx+Q545lSnlXWZ6lNqejbzfD6q0FWIhqhQE/zeLn5lSJ64Bg9Rj2C/hIUZ79gv4SLtIgJUzJM/qmINxHLDqBYC0tLiB8D4m1CtrgOt1dDs6NuPXmPTGvQb7TZRc02BGk9A4Vwai+qrTOug6SN9dNgQeW9id+nPClwqKSRqPUTv/wCotUprY2a/gR2iIs6iI8OCysAyVaZgsh9kxsf8YyswpvY+Y5fSdWmDXp3FuRB2uJH+Ap1PZNGrPJvy6nxMT7mxYBb5Wv6GLdE2dCO7WCZjgwS+irS9RqX3GP3wLBx8wiv41N/kb39ZqvwpAgdc5SdoB7s0aikE8g11kdbbY0WpBLh7m20yfx6wfKUNr7gx4nE6VRNGYp02FoIFxbeY64QtS4yt6bw2wNVWukrvE8kGMIywLCSZ3J5A9cMo1iilW1hHBOSDa0hyHC01fn1agX/yUDEnz1sI904bTrUjo+kCrgq41TWEDJUwx0d44nwlyAY89ECcC+J/xpnTummlgdL1N/SE0KJZlRdMsQAqxv7rD1wrMWaxNzNXR06SlrWAjbO8KegiaId3bT4VLRadzz9w54ZUR0UZdyYihiUqs2bQAX1hHDODFVOZzUnT7NNpliJADTt4ogc8ShhST0lXyi8Xj1H+1Q8T+PzAKuYXuHLmGlpM7u51OCu6sDHtQYWwx00K00JO/wB5x7vUrgrt9pWuEL42qtdaI1+rTFNfe1/RTjHTOuY7DX8CdSuLjIN208OJ8oGzG7HcmST1NzhZJOseFG0b9k6q941J01rXXS0GCAJYwenUeQ9MMw7de3OZscl6eYHaWlezNCmyOmtXDAqdZsRfl0v8uuNVYZEzAzkI5dsp4w3JZX8RnpMt3agMTuSZ9LASYFp9cBTZ6gGc6zWctGkSOPv6y+MnX7+/2xsE5UgDGST/AIG+BYcZYhVEybfTFXktIqwucWZJHOKknWClTMSSAcVp6lIsSCImSRcAnoLHCqyZh4iKcXECWjAIsRq6dRP74ummUEDnLGmk6Kgdfv3+WLMOL+OcX/DUHqlS2gSAOZkASeQnc8hiS5VspnWZmNenoDNoqiSVuAVcE7qdV/U9MYqtPK/fqOw+/tOpSHT0Lf5L6j36zXGOItRRGq0arI0d3V8K6rEqYkw2kncCZNumzpHtZ1nOFMEkKYuo1lbKVWoB4QMQhjwnc87gTq9Mc2tTu4tt9op6RqYhQ3G1+0QjOcED5TuRYhQVnbUNp8jcT54QjFauYzIlbLVz9sqWSk05IkiRa5tvtz3xtYXfSaay/wC5YSGlXB8Si1x633+GLO9jKdLGxlg7McaahUIQnSRLLMW5x5+XPy3xQJWw56R+G4jxlp4RQo1WfKVWKhWZ6D7MFJllIO4HMeR23ws0FfqPw2nbXFvTAq09eBHCRcS7JV0PgArLyZSATM8ifLkTuMZKmCqKerrOlR+KUXHX6p8/WG5OlSoZaj361KTVHK6lZlIksVLCbCAOWNVJQtNc1wTMOIqM9dujIIHcREPFXq0qj03bVpNiwBld1NxzGMdV2VirTqYdadRA66fmL9Z6D54RcTTYxv2e4V+IL6m0KgEkCTJmBewsCZxpw9EVbk6ATDjcU2HAyi5M32k4T+HKFGLI4NyBZhuCRY2MjExNEUrFdjJgMUcQGD6EfSK6OVqVPYR39ASLAn02GEKrtsJsapTT5mA8Y+y3C2ydKpmaukOqaaagg+JgACSLWmIHnjdRw7UwXffhOTisYmIIo09r3J7BG/ZTM93kqZYXhn1MQBBdjJJM7X6X3xsokLTuZy8SC9YhRyiXjHaOkSAWFUAGVUtEwAsNpgEdQbcr4V/JXl+LTQMBWPZfjxv3SqZ3N1MzUVVEkwABAmFC+gAUegAJ64WS1RvQTZTpJQQkntJmZ2ooVaNM6kQyzf8AEqEQW/5QLL5SeeDqEZcq8PUyUVNzUbc+g5fmc8OyTVqq00jU207dST5ADC6aljlEKtUWmhYyw8ErUqFcUqNN61Vm0Go7LTWQZhQQSFkTe5j0GNlJVQ2GpnJxFV6ouxsOW8ccV4yadZqRUGqFGnu21KC3K4DavKOQxMRTdmGbYQcKgO3H6TOAZ+pSzVOjTAaxNYxPiddZIOwChB66l64bTX/KBjagJCDh7HvtnoCZkwCcNmKdu45efxj/ABi5U1lqt+c+oP7YDSFJ6wkTOL4SoOcSXMBxYlTRxJcgrncT7hf6TiQe2DtT+B6/592DCwDvNqnX7+5wJEIGAcZNFaVQ1ii09JDlxIg2uCLzqiPPA2lxHwPI0XyqrTqjMKoZRVIkky7EGeUmI8sDWp51sY+hWNJ80TDhimaFYuSs90HqOUU7AaZgeuMTVHKgHhOhWoj/AMlPYj374RqmUprSK0qYRT4aiCAbqVYE9YOoE9ItONVkdLrOb1s1zvE2aquqVjq0mddMjoFQCRyuLqdpxzHplCIkYYCpTW1wdD4kymZiu7NrkBpkFQq33/SBPvwxGtPQfxkGlpL+HFW9Pw1N2piwfq1P+rqnww7NmmGrhQPm24Hl3wRKpU36EGR+x6EfLAmMoYUIpF73lgyU6lqUkVTdgUJJXSfE5J9kA8oLGeQM40ABhciZGL0zYHs5Ay6cP7ULoRmDJqJAYKYJE3K3id78o8sUTYX4QlGbTYyPt1XWrlFYEHTUB6WIYfU4TWOdRabMKCjnNxhvAatHNZam1emrug0MWAkRsSTeDvbqcGqJUUZxrBqVKlFz0bEA66SStwjJSPAo3Nu9v8G8/pgWw1G+0JMfiLfMffhAu1LUqGSqLRUIHYKY1CSYn2jPsg/HFVFVEsgtLo1KlaqGc3sJJ2H4j3mUCsuvu207arCCpg9AYnywdBhlsYvFqRUzJx5RtnOJ3C2HlqL/AAHL6Xwb1VESlKodbSn9qs4a0KzxSQy5VdbFvNVhEAB2YgySY2xmrVbi41m/C4cqe0+Hlxi7iGaUpS8QdKemUuFqIrCxm6sBYg25joUk3IbhymiiGQsjCzHYybtBxGlndCZXKrSK3ZyESFj9WmwQbyT/AJ01GWtYIsVh6b4a7VHvfhqfZiarWWmrU6R1FhFSrtqH8qTdU6ndvIWwFwoyr4n7Ds+seqM5DP4Dl2nt+kDRfcOeF3jpc+ynBHUiswZWI8KxBg2JnkSpsPOTFp2YeiR1zORjMQG6i6iWDNUqbXdEbSfESoMmJ0iRcX+QwWIYHqLv9Jioqb3G0H7McAWpVNXQKaTKqqhdKnZiB+ojbpJPSaRb2Hv3ym6tVFFMo3+/4Eaca4jl8nmqT1Uql6id2rIsoELrIa8DSWHnB589ltJx2Nzcyxkc+nX7+4xUkhrE3j4ffPFy5tHDb9bD6YUwhA2humbYigDSUTIGGCkmpxJJk4uVAa0Lb7P+MXYDSCLnWcny5TyjDRA4zpDby/0/tgSJYiLtfwz8RQ0yPC9NyDswR0JW17gEese4bay7wXsTlAmUpgWVgXUGxC1CXUN5gNHniMId5P2h4clSmWJAZRvO43xjxCgLnPCdLAVXzimNQYhyefZYDNeNIfeZ/mH6gY33E4zq5XVPf4jsTgzqRM7SZ9aSg1cmzK/6ixCMSvJiszAsbGBYxjS5DDrL5zDSDZuq2oiFeBrXoNXyyuugw1J/FMCToYe1A5G9j78z0ermSdCniiHCVba8fzK/pGM4abykJbMLVtXBLcqqxr/6gbVB5mD54cHB+bzmc4crqnlw8OU4bhtRQWpN3q8zTkkD+pfaX3iPPB5TuIOZTo4t3/Y7SPhZ1VUDVmpKWhnDGw++vXAqqsbHaHUzKpKi5ll7TVkoBFpVlzCsPGjFXiI0klY3852xdaiiEZD5TPhS9S5qLb0nPZuo65ip3Ck6iAEUhVAAlix5BZAte+KUOQFXftgsV6xc6CPePcaq0NIqqyagdLj8xeU7sDItbzxH6RCM3oT95eHVKoOQ7cwPxFed4gmZVS9awYeGCu/tM1jYCwAMycGpBXMTBZaiPkC+kzK1Vo6wtVQoam4DFz3ngIqgagGAmBaDb1wwlANwfGKArVDoD5fWK+IcXL6lTUis2prsSeQEkk6R0m5JPQDBUbO152MNhxRHWNzGnA+11Wll/wALSorUJ1AQCT4pmUHtb40Uq7KmQC/vlEYjBI9Xpnaw09O3hE5yK0/4z6T/AMKmQz/9R9mn75P9OF9GE+c+A3/UearVP/GPE6Dy3M1XzhK6FUU6e+gbE9XY3qN67cgMEalxYaD3vBWkAcxNzz/HIQfLZdqjhEBZj9knoBzOAAzGwjHYU1zNtLTxDIfgdBpUFqsQD39QFlDdAoMJAgyZN8b+iSlra57ZxjiXr3DGw5D3rH2Z4wKekVK1KrqUk/h/0xBAJ1GzE7iDbbDKrVFGhEz0qHSm1jAFdqn5tW1NbpRG0LEMeRiR8Ry3yWyKTy1/udREVSEG50v9hyEv/AR+Sp5kaj6n/GH4QlqYc7nWczG2FYqNhpBe13EKmXytSrTB1pBFgwjUJkH9MTJF7yL41iYjO+A8cp5tGdARocowYDcAEEQTZlIYevLEkhVSjbEknNBCDfn09D8P8YFpYhGVfkcABYwibzKywcFKkeJJMnEkgppEKJEk7/GY88MtaLveQ1hP399cHBnJP3Hr5eeLMkU9pauZFE/hNHeyP4llABJbymBHvwJB4S7zfCK1YUUOY0mrHj0ezM8vK2KbshiBdpaiFaYfUU1+ILuQEmPjjlY8rmQP8tzed74Mr/7hp2zW0v36xV2uzIpNR8INJ6bCAL+E0wp9Arn4RjRWpBjpE4OswzBtdfz95Bm8q9NkWur1qSXSmzNA5SoJho2g4yVGqAZHv7+s1ilSrDpKVr8f3yj7heeQroQ60BHhA0skmbi0xHKCIw6jiAoytw4j7zl1cLUQ3tAuI9m6WYllHiN9SQrXn21MA8t4bzOGPQWpqPSHRxb09OHI+7iVbOdkq6GB3b9F1orf9rEX9CcZjh6g21nRTH0W3uPp6fiKcxlnpPDK1N12mVYeYO/vGE6qeRmlStRbg3E6fOlv4ipV83WG/wC9CGPvJwfS3+bWB/GA+U2+nlI9FA8qtM+RSoPnoPzOLzUzzHrKNOqOIPpCMhW7lw9HNBWE+1SqDeJkKrg7D4YNXym6t53iWollKtT07CPvaE8WzlbNaTVzVBgs6R41Ane3di9sW7F92EujTFG+VG17vzF/4FRvXo+7vm+lLCsi/wDIe/CaM7HZG9P/ANTsZaiN6zN5JSP1dl+mKtTG7eQl3rHZfM/gfeSq9FfZpM561Xt/20wv/wCxxRemNhfvlilVbdrdw/M7q8QqFSoIpod0pgIp9dN2/wConAmsx0Gg7NIS0EBvueZ1/rwmcI4XUrvopCTzOwUdSeX1xdOmzmywcRXSkuZz+TGGUyWUJ/MzFVwDBNKl4fcSSxHnpxqWgvFvKc98ZUHyqB3nX8S58Pp5enTnLqGQidV1XyLO+/zjyw8VKNLRd+zec6o1aoetfx2kVbioZ4p/nOpJEQEQEbzsY6k8zhTM1XQ6DlG08Kw6zad/2G8HyeSZ2LKBXqzdmOmmpn9M+0R8LWnfB00vt/XdHYiuKS5QPDn/ANjw7t5FwHVT4m1LMRUZg6gzYKwWqLHlCEGbzJvOGBcrW96yVCamH6RdLWPiNNPOW3s9X11q+kBUXQABtIkEi1pxlw73xLougAAkxtPLh6RY9Y3PnD+M5Ra9GpSqTpqKVaN4O/LzP3OOmJyIt7IUsslKoMrOkVmV5Js6+A7i1kHkZnniEaypYO8xUk5iJI9f2xDLEHp5ddQYEoTyJmf74SRx2h30hFYXvg5UixckycSVB61TVsNuo/wYwY1N4G04cff37sMgzk0/v79MSVKL/tB4iARl2KovdirJaNbrVTRTHkTOryNvKA6+UsS1UaLaBqjVF9MxMHa888CYYtF/aCgDTNMHxtdQLkkXxz8eodOjHzbjwnX+EuadXpj8o0J5XlH44umvlaftuipKXOk96hA89SqfcnlZtMFQoOu0tqgdqjjYkxzwfPDMV3apon+EyEMdCU9bKZmFYs//AOOND01dbMJxMNXdXzobGB8JqDMl9Cz3bHTUU6TBZtBB/USihvfjmNhzuuv1/c9P/KSwD6E+R7xw1jIZitBClMwQIGqEqry52aPfhSb6ehsZVXC0zqRl9R+RFPFcpl61ZFpJUy8z3rZhpnb2ZJ8W45C4th1Rk/w37ZnSjVUEvYjs97S31MtTq0USuk6FiSNY8NpDDxDraDHPDs9OoAG37ZhRqlJrr6RNnOyGVJJFYUwJnxqY57NJt64BsKm4NpqT4lUGhF/fZENHs9Qqv3dHOoWPsh6ToD6NJGFfxb7NNf8AqJAu9PyN/tO6/YnMqSIRvRv/AOgMAcLUEavxGg3PykGY7MVaa6qzUqKzANRxc9AFBJOK/jVOOkL+fRJstz3CdZLstVrAtQejWA30PceocAjE/i1DtYyH4hRGjAjwhVHsVmTuEHqx/YHEGEqnlKPxKgOflGGZ7Irl6XeVA+YcsFSlS8Mk9Wgkj0Aw4YMKLub90yN8TZ2yoLDmdf1N8Oy+XWsKOZyD0ajCUl3cHfk0A7cpwQp0V+dbeZiXxOIZcyPf0llGbp0VIRFpqAT4tKAbAHQt7k+W2HdPTUdX9TDlqVTxvK+eK08qznKACo1nOkBbSQVmY36x5YzrXKEn2JvpYFqqrn2+vheK8ll6lSbO4LFiBIUsbtfaT0GFglztf6Tey0qGugPmfCb4vUrpRbQNC03UOqgHnG36jPMn4YujUZ3ZCLZZdZEVVYNfNeHUuJBKWS0SpSmzVAWI1NTGgq1jJJk3+GOrQF0nlfiz9HiMt+N/Dec1M444hTqUwNWZRW0TdTUpmmQDadOjVPSemFVQQ+nvhOpgayV8EHOlvzf9S5dmgKCkMj63EkATAS23zjfHNwVP+Ot3BufoJq+IP/Ja6EZR949zQlTHQx8DH7Y6ym+onFIsbGedf7PmzbV3Yh/w7K8sY0tVWqBMTdvE6lhuF3tgiYJ3noov99fp/jEkmyv0I+vxxUkjyrkWYz6AgYXqN4Z7ITmRYYKUIPiSTWLkkC0/EI5byJP9h7owwDWLJncz9+nlghKnDH79x/viSSu9oqGUqZjL08xR713ZxTaJCwpYzDCJ0Dkb+/BBbyhHijy2jr5YE85crXaWsadWjVkwDcDc8zvaIxyMY3R4im522no/hVMVsNVpAa79kreZXv8Ai8U/CiBWef1GmjGQb/8AGA+OOgou+k556mG147eP9RzlEoB6r0qI1Kx8QYTU8KuSLzBJIw1hYTl0ShOkqvZbNVEp1SqkMwpUwqk792WD2/pcARyUY52JqMlPKo1OnpPS4XDpVqgueqt2N+V9pb+F8NCU9DgMTdtXXbrPLfBUMKiU8ra8ZlxmPerXzobAaC3KR8UoAAA+MX8L+KyoWsT4vLfniPQtsfPX9xmGrtUvmHLUabm3DT0kb8Fenel3lP8A+VUkf9rx9cA2HcbDy1+sIYmi5sxHiPuJEa2ZQwayGCIFanBsZF42nzwkLkN9L9otD6KnUGg/+JgHEczUqZlMzXp03KrpikQARDQTcmfFv5DFVaxbUi3dCTBIEKKT4iN8t2qQAAmsu9jpeLWuwk+XT0xa4tuJ9Jmb4W4+U+sFz3GctVqUXrJUrKhJZWCgaSCIgQCQYPQxixiQWBqbd0JPhtYBspF++S1uO5NKwqZWjUo+Aq5QKmokqV8MlTEG5HP4XVxCKQaRkT4bXdSKh9ZL/wC+C8++NjzRfPdALnqIwH8xufpL/wBJfmIDX7VvIanTAaPacsxHpeBhZxLE3199kenwtB858vf2gTjM5moKjs7uBY38Im0cgJb54Zmq1Tdj6Rop4aiuUL5x7kuwdZ71SqjmWYu3wFvnhq4Rjv6zK/xSmo6g9LCNMn2doUqulk70jVBdWAsKRFo0G7nne0bHDP46A6i8XUxVRqOZWttsRxLePAe7QjtKGVPBaAdoEe0LRi8TmSixTeZ8AEfEKKmxMS8XC1eGVHFikOxI9rQ4aCeYItN/2wrBVBVoluI38JtxFM0sYEOx2HAX7IBlOBU81lKTVancmk1RGJi5Ds3i1GzTY746FBjltOH8ZwyPWBzW0+o/Ui7T5T8LnMr3TEuEp7wbq4pqdrag7eVuUYCtuDN/wxQuGNL/ABF/pr9JbspU7zOFdR0hb3gGJFiLx4jawtjn1X6XFCmDoL34e95qFPocFnI1J07u3yllqtAjoP2x1FFtBOKTeVBO0qpnDli0qQlMQLrVYVCQ0nbSFv8A3MMIAF4Et1EyoOAlzJkwOX+MSSQNTgkyb8txhbLCBhbXXrGINRJBsXJMxcqRqZ2n0t9jDRFmcM338T++CEqcFfv4D9sWBbaSebVqGYfjHjp1DT7wFXhtKqlGQJiILtcTc2vGLUm5EgtaekqtvvoTimkESVguYqPSYquhhpH6mA9rc/THKLLinamdMreJA/c7yI2CorXUXLA35C+0o+ToPXz2cdAFqLTqLTQHxEqFonnY21D/AJhfGymLsW9+9Jix2ZcJlXW/31kycLzVDKVq7gKy0O6VREpTDsWJm0xMX6Wm2G1D1Zzfh9I9KC/vlD+y+WpJlMwzrJFWohEDkFRALx/Di/rjHXZEpF2neRaj4lEQ2vb8n1lg7PozUVZiSTNz08UYHBMz0Qz76/WK+KqlPEsqCw0+kk4nl/EBf2amwc8lX9Atv1B+FtDb+Bg4M6E9q8R2nj+I4FHDpzrxXxMDvQLb0gZZebsdiCbhffHKMJfe06OGFqRP/bgeQ/MX9oso3cMaFKm1WBpBUc49Nr88V0SE6iY3xNdFuhN++VPidJlpUwfDXVNdcACAuog84m2wxhxNFL9Qd/dPS/BWepSzYj/LRf8At4cINwam1ZnYiaaXKgwYPIHrF/djLRpCoTyE6+OVMOigfM2gO48uUkzdNalHvcv4YmaRbU0TE+QwxsOrJnTyiKRNCv0GJF77MNBflIuzuqpVVSA0zKkH2QJJtzkR7/eKoKGa0d8UppQoM22mh7eA7vxLb2W/DOH7jWxVoZql7gN7M3ifIbc8dTolW2k8CuJaozdYnvMseYyx1LvGh9g5vNKPYIG49ehF5hH0M24ZgFO245cjzEsVQ8hh0wSuqg/FMYEzU/km6Zcn9Wrl0H0lRHW98hOm5Jwg106vPm45W9fvZhVhje/l1vgrTngyjdouHAJmFR7LT1Ha2kh9J8pn3Y460wuMIpncEn8T0tOuWw6NUGt7Dt4XkWTzJOQWmR/u/euGqC+lSnei45940TB2AN747WHO47Z5v42LMORGvYNfwIv7Y0n/AN1aoYzDK0kQBAZTT9noTb0O+Br23mr4L0ppMG1Hv7S39nKuis9J41ixbbxSIAm94nHJw56PFurDfj75zo41DVwqVF25d34lpqm3n/rjtCefMrlDgS/jVrjSB4mqAgktUJim/MDSqkT5+uCbaDLLSFvIevL1wBlzlIAYyAcQyxIMystZAwN5Bv8Af+MLI7IYNhCaB8JsRiC0qREYuSc4uVIk5mSbdTFuk4cNou80T9/AYKVOW6/exxYlSucM7RCrnqtEEd2qgJYgmoruKvkAAoHnO55Ha4kA0ll5R5efQeeFGEDKpxMGjnFqKBD7zB8j6Y4bqaGODAaN9956fDMMT8Oamx1X7aiV7sfnE/G5zMVSFKhmsCQAKsPsLwEXbqcdeiL3M5WPbo8Oo4fq8b5/P1KvDMxLHvE1d40KPCSXIEdabRgqo6uk53w181Rc29/XhAOzdPvqYoSVK16hqkkwzBgZtcjSQBPQY5GLQ1mSkptuT4ET1NF/44fEEX0AHZvf1l+WkFUACIAEAAR4SOWOmiBRlE87Vcu5Y8Yu4tAcAxPdVDcN/PTG4I5kW+fUXNj4dvMTfgkJpki/zKOHJjxjqpbljRacqJM7V/PAn9VIRLf+edhb9Pvi8QMJffy+86VAH+OSBwbl/wCs447lqr0GSg/d1GiG6ezN/QEYIaTmVQxUhd5Qe0dFwVpuxNWnQms8mHHT+q9745+L1Y23tr3T2X/89enQVqmoLWHYbanxm+FUVzNE0mAXuvEI/wDEsTDdOd554VRHSpk2t6zoY1mwdfpxqH0N/wDHbUfiQ5gIlEVW8OYqOdKidOlbXj1G55DzxR6qGodzwhANUrjDrrTUak73Osl7MIwzFMLK1GmLwGSCYJEkSQOXLA4ZSrjmfpD+Ksr4Zy2qjQ8w1xr27y59luKUKj16VOgKJQ3ICjvPEwmFG/qSb8uXYK6T5pTqL0jIBaOs3VXvKSkS5psR4Z/8TLz4tQi5HrE2iCo2vOvhQ3RM3C44/wDq3C3vx0dqbnzw+05sTs3+8G+zEG550U5aYN43PP3BRGvvlOiRbDC/L/7Ht+35hGbUqrN0BP7/AFwRNheZKYzMBK3R4d3mUzDVjAcM2tbWAmYA68o5Y5fw+mzl6r/5TuY+uKdRKdP/ABtp2xT2azNJOH1FzDh6PeEaQrCAwQsDAkeJibTE2OOph0Jvacn4wy7uOGvnaA9r+K0MzSyzgFEBdSQssIQEBZNwbG5+eJXUZd9pPglfOSKY7By04yy8Rp06Xc6zUZ30paI1IB4id92G17zaMc3GUaTOrMTe1h4a6zp4CpVamwUCwNzz14AbcOMe0s7V7st3asReQfjIP9zjQteqBdlv3H8zBUw9EvZWt3j7j8CUntYlWtWpdy5/MpMe4JtKHVrpz4VqK0GTB2ubjGulWLoGEyVaXRuVPCPOwfHzm8sVqeN6Y0Mf5xG94uRfcYG5vYwLW1EsVJv5DbkCD9ZnEXskOm8lo1iTB+/T/OJKkzVY2xWblCA5yNmnFyTmcSV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7893" name="Picture 5" descr="D:\Documents\Dokumentumok\Szláv népek kultúrája\bobcsorb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572419" cy="1716285"/>
          </a:xfrm>
          <a:prstGeom prst="rect">
            <a:avLst/>
          </a:prstGeom>
          <a:noFill/>
        </p:spPr>
      </p:pic>
      <p:pic>
        <p:nvPicPr>
          <p:cNvPr id="37897" name="Picture 9" descr="https://encrypted-tbn1.gstatic.com/images?q=tbn:ANd9GcQXTE5s8AQaj_N-KNa4VbQGOUa-f_ih1LWpIC5rY-qJGgSWkkmK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00808"/>
            <a:ext cx="2207202" cy="1664447"/>
          </a:xfrm>
          <a:prstGeom prst="rect">
            <a:avLst/>
          </a:prstGeom>
          <a:noFill/>
        </p:spPr>
      </p:pic>
      <p:pic>
        <p:nvPicPr>
          <p:cNvPr id="37899" name="Picture 11" descr="http://3.bp.blogspot.com/_XBF_I0kquMU/TBdqICg9OsI/AAAAAAAABjY/mFP-pVWQmqI/s1600/fbBulgaria+54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628800"/>
            <a:ext cx="2756419" cy="1836465"/>
          </a:xfrm>
          <a:prstGeom prst="rect">
            <a:avLst/>
          </a:prstGeom>
          <a:noFill/>
        </p:spPr>
      </p:pic>
      <p:pic>
        <p:nvPicPr>
          <p:cNvPr id="37901" name="Picture 13" descr="http://www.pizzadonvito.com/files/data_0/52/Image/eaUw-e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861048"/>
            <a:ext cx="2645627" cy="2232248"/>
          </a:xfrm>
          <a:prstGeom prst="rect">
            <a:avLst/>
          </a:prstGeom>
          <a:noFill/>
        </p:spPr>
      </p:pic>
      <p:pic>
        <p:nvPicPr>
          <p:cNvPr id="37903" name="Picture 15" descr="http://menu.culinaryart.in/maindishes/dish_img/mish-mash/mish-mash-b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933056"/>
            <a:ext cx="2400266" cy="1800200"/>
          </a:xfrm>
          <a:prstGeom prst="rect">
            <a:avLst/>
          </a:prstGeom>
          <a:noFill/>
        </p:spPr>
      </p:pic>
      <p:pic>
        <p:nvPicPr>
          <p:cNvPr id="37905" name="Picture 17" descr="http://gotvach.bg/files/lib/600x350/sarmi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3861048"/>
            <a:ext cx="3240360" cy="1890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Rilai</a:t>
            </a:r>
            <a:r>
              <a:rPr lang="hu-HU" dirty="0" smtClean="0"/>
              <a:t> kolostor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5" name="Picture 2" descr="D:\Documents\Dokumentumok\Szláv népek kultúrája\Rilski manasti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011740" cy="4916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Bacskovói</a:t>
            </a:r>
            <a:r>
              <a:rPr lang="hu-HU" dirty="0" smtClean="0"/>
              <a:t> kolostor</a:t>
            </a:r>
            <a:endParaRPr lang="hu-HU" dirty="0"/>
          </a:p>
        </p:txBody>
      </p:sp>
      <p:pic>
        <p:nvPicPr>
          <p:cNvPr id="4" name="Picture 2" descr="http://seebulgaria.net/wp-content/uploads/2010/04/1_MG_5939-3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401334" cy="493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Népszokások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b="1" dirty="0" smtClean="0">
                <a:solidFill>
                  <a:srgbClr val="0070C0"/>
                </a:solidFill>
              </a:rPr>
              <a:t>Január 6. </a:t>
            </a:r>
          </a:p>
          <a:p>
            <a:pPr algn="ctr">
              <a:buNone/>
            </a:pPr>
            <a:r>
              <a:rPr lang="hu-HU" b="1" dirty="0" smtClean="0">
                <a:solidFill>
                  <a:srgbClr val="0070C0"/>
                </a:solidFill>
              </a:rPr>
              <a:t>Vízkereszt,  Jordan-nap</a:t>
            </a:r>
          </a:p>
          <a:p>
            <a:r>
              <a:rPr lang="hu-HU" dirty="0" smtClean="0"/>
              <a:t>Jézus Krisztus megkeresztelésének ünnepe</a:t>
            </a:r>
          </a:p>
          <a:p>
            <a:r>
              <a:rPr lang="hu-HU" dirty="0" smtClean="0"/>
              <a:t>a fény és megvilágosodás napja</a:t>
            </a:r>
          </a:p>
          <a:p>
            <a:r>
              <a:rPr lang="hu-HU" dirty="0" smtClean="0"/>
              <a:t>vízszentelés</a:t>
            </a:r>
          </a:p>
          <a:p>
            <a:pPr>
              <a:buNone/>
            </a:pPr>
            <a:r>
              <a:rPr lang="bg-BG" dirty="0" smtClean="0"/>
              <a:t>  </a:t>
            </a:r>
            <a:endParaRPr lang="hu-HU" dirty="0"/>
          </a:p>
        </p:txBody>
      </p:sp>
      <p:pic>
        <p:nvPicPr>
          <p:cNvPr id="1029" name="Picture 5" descr="D:\Documents\Dokumentumok\Szláv népek kultúrája\vizkeresz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861048"/>
            <a:ext cx="3312790" cy="2206746"/>
          </a:xfrm>
          <a:prstGeom prst="rect">
            <a:avLst/>
          </a:prstGeom>
          <a:noFill/>
        </p:spPr>
      </p:pic>
      <p:pic>
        <p:nvPicPr>
          <p:cNvPr id="1030" name="Picture 6" descr="D:\Documents\Dokumentumok\Szláv népek kultúrája\vizkeresz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56992"/>
            <a:ext cx="3960440" cy="2785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Népszokások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b="1" dirty="0" smtClean="0">
                <a:solidFill>
                  <a:srgbClr val="0070C0"/>
                </a:solidFill>
              </a:rPr>
              <a:t>Január 7.</a:t>
            </a:r>
          </a:p>
          <a:p>
            <a:pPr algn="ctr">
              <a:buNone/>
            </a:pPr>
            <a:r>
              <a:rPr lang="hu-HU" b="1" dirty="0" smtClean="0">
                <a:solidFill>
                  <a:srgbClr val="0070C0"/>
                </a:solidFill>
              </a:rPr>
              <a:t>Vízkereszt másodnapja, Iván-nap</a:t>
            </a:r>
          </a:p>
          <a:p>
            <a:r>
              <a:rPr lang="hu-HU" dirty="0" smtClean="0"/>
              <a:t>Keresztelő Szent János főünnepe</a:t>
            </a:r>
          </a:p>
          <a:p>
            <a:r>
              <a:rPr lang="hu-HU" dirty="0" smtClean="0"/>
              <a:t>folytatódnak a víz egészséghozó erejébe vetett hittel kapcsolatos szokások és szertartások</a:t>
            </a:r>
          </a:p>
          <a:p>
            <a:r>
              <a:rPr lang="hu-HU" dirty="0" smtClean="0"/>
              <a:t>megfürdenek az ifjú házasok, névnaposok, eljegyzett lányok és legények</a:t>
            </a:r>
          </a:p>
          <a:p>
            <a:endParaRPr lang="hu-HU" dirty="0" smtClean="0"/>
          </a:p>
        </p:txBody>
      </p:sp>
      <p:pic>
        <p:nvPicPr>
          <p:cNvPr id="15362" name="Picture 2" descr="D:\Documents\Dokumentumok\Szláv népek kultúrája\ivan_na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368552"/>
            <a:ext cx="2304256" cy="1728192"/>
          </a:xfrm>
          <a:prstGeom prst="rect">
            <a:avLst/>
          </a:prstGeom>
          <a:noFill/>
        </p:spPr>
      </p:pic>
      <p:pic>
        <p:nvPicPr>
          <p:cNvPr id="15363" name="Picture 3" descr="D:\Documents\Dokumentumok\Szláv népek kultúrája\ivan_na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77072"/>
            <a:ext cx="3024336" cy="226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Népszokások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b="1" dirty="0" smtClean="0">
                <a:solidFill>
                  <a:srgbClr val="0070C0"/>
                </a:solidFill>
              </a:rPr>
              <a:t>Január 8.</a:t>
            </a:r>
          </a:p>
          <a:p>
            <a:pPr algn="ctr">
              <a:buNone/>
            </a:pPr>
            <a:r>
              <a:rPr lang="hu-HU" b="1" dirty="0" smtClean="0">
                <a:solidFill>
                  <a:srgbClr val="0070C0"/>
                </a:solidFill>
              </a:rPr>
              <a:t>Bábanap</a:t>
            </a:r>
          </a:p>
          <a:p>
            <a:r>
              <a:rPr lang="hu-HU" sz="2400" dirty="0" smtClean="0"/>
              <a:t>az egyik nagy női ünnep (régen január 21.)</a:t>
            </a:r>
          </a:p>
          <a:p>
            <a:r>
              <a:rPr lang="bg-BG" sz="2400" dirty="0" smtClean="0"/>
              <a:t>a szülésnél segítő asszonyok</a:t>
            </a:r>
            <a:r>
              <a:rPr lang="hu-HU" sz="2400" dirty="0" smtClean="0"/>
              <a:t> és a</a:t>
            </a:r>
            <a:r>
              <a:rPr lang="bg-BG" sz="2400" dirty="0" smtClean="0"/>
              <a:t> szülésen átesett fiatal asszonyoknak az ünnepe</a:t>
            </a:r>
            <a:endParaRPr lang="hu-HU" sz="2400" dirty="0" smtClean="0"/>
          </a:p>
          <a:p>
            <a:r>
              <a:rPr lang="hu-HU" sz="2400" dirty="0" smtClean="0"/>
              <a:t>piros fonal</a:t>
            </a:r>
            <a:endParaRPr lang="hu-HU" sz="2400" dirty="0"/>
          </a:p>
        </p:txBody>
      </p:sp>
      <p:pic>
        <p:nvPicPr>
          <p:cNvPr id="16386" name="Picture 2" descr="D:\Documents\Dokumentumok\Szláv népek kultúrája\bábana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942762"/>
            <a:ext cx="2808312" cy="2108787"/>
          </a:xfrm>
          <a:prstGeom prst="rect">
            <a:avLst/>
          </a:prstGeom>
          <a:noFill/>
        </p:spPr>
      </p:pic>
      <p:pic>
        <p:nvPicPr>
          <p:cNvPr id="16387" name="Picture 3" descr="D:\Documents\Dokumentumok\Szláv népek kultúrája\bábana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96190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Népszokások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b="1" dirty="0" smtClean="0">
                <a:solidFill>
                  <a:srgbClr val="0070C0"/>
                </a:solidFill>
              </a:rPr>
              <a:t>Február 1.</a:t>
            </a:r>
          </a:p>
          <a:p>
            <a:pPr algn="ctr">
              <a:buNone/>
            </a:pPr>
            <a:r>
              <a:rPr lang="hu-HU" b="1" dirty="0" smtClean="0">
                <a:solidFill>
                  <a:srgbClr val="0070C0"/>
                </a:solidFill>
              </a:rPr>
              <a:t>Szent </a:t>
            </a:r>
            <a:r>
              <a:rPr lang="hu-HU" b="1" dirty="0" err="1" smtClean="0">
                <a:solidFill>
                  <a:srgbClr val="0070C0"/>
                </a:solidFill>
              </a:rPr>
              <a:t>Trifon</a:t>
            </a:r>
            <a:r>
              <a:rPr lang="hu-HU" b="1" dirty="0" smtClean="0">
                <a:solidFill>
                  <a:srgbClr val="0070C0"/>
                </a:solidFill>
              </a:rPr>
              <a:t> </a:t>
            </a:r>
            <a:r>
              <a:rPr lang="hu-HU" b="1" dirty="0" err="1" smtClean="0">
                <a:solidFill>
                  <a:srgbClr val="0070C0"/>
                </a:solidFill>
              </a:rPr>
              <a:t>vértanu</a:t>
            </a:r>
            <a:r>
              <a:rPr lang="hu-HU" b="1" dirty="0" smtClean="0">
                <a:solidFill>
                  <a:srgbClr val="0070C0"/>
                </a:solidFill>
              </a:rPr>
              <a:t> napja</a:t>
            </a:r>
          </a:p>
          <a:p>
            <a:r>
              <a:rPr lang="hu-HU" dirty="0" smtClean="0"/>
              <a:t>a szőlő védőszentje</a:t>
            </a:r>
          </a:p>
          <a:p>
            <a:r>
              <a:rPr lang="hu-HU" dirty="0" smtClean="0"/>
              <a:t>szőlészek, kertészek, kocsmárosok ünnepe</a:t>
            </a:r>
          </a:p>
          <a:p>
            <a:r>
              <a:rPr lang="hu-HU" dirty="0" smtClean="0"/>
              <a:t>szőlőmetszés szertartása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17410" name="Picture 2" descr="D:\Documents\Dokumentumok\Szláv népek kultúrája\trifon_na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3717032"/>
            <a:ext cx="3425957" cy="2569468"/>
          </a:xfrm>
          <a:prstGeom prst="rect">
            <a:avLst/>
          </a:prstGeom>
          <a:noFill/>
        </p:spPr>
      </p:pic>
      <p:pic>
        <p:nvPicPr>
          <p:cNvPr id="17412" name="Picture 4" descr="http://www.cross.bg/photo_new_gallery/2012/02/01/ed1e1e55fa9129d89930db10f47137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3960439" cy="2415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Népszokások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b="1" dirty="0" smtClean="0">
                <a:solidFill>
                  <a:srgbClr val="0070C0"/>
                </a:solidFill>
              </a:rPr>
              <a:t>Február 10.</a:t>
            </a:r>
          </a:p>
          <a:p>
            <a:pPr algn="ctr">
              <a:buNone/>
            </a:pPr>
            <a:r>
              <a:rPr lang="hu-HU" b="1" dirty="0" smtClean="0">
                <a:solidFill>
                  <a:srgbClr val="0070C0"/>
                </a:solidFill>
              </a:rPr>
              <a:t>Szent </a:t>
            </a:r>
            <a:r>
              <a:rPr lang="hu-HU" b="1" dirty="0" err="1" smtClean="0">
                <a:solidFill>
                  <a:srgbClr val="0070C0"/>
                </a:solidFill>
              </a:rPr>
              <a:t>Haralampij</a:t>
            </a:r>
            <a:r>
              <a:rPr lang="hu-HU" b="1" dirty="0" smtClean="0">
                <a:solidFill>
                  <a:srgbClr val="0070C0"/>
                </a:solidFill>
              </a:rPr>
              <a:t> ünnepe</a:t>
            </a:r>
          </a:p>
          <a:p>
            <a:r>
              <a:rPr lang="hu-HU" dirty="0" smtClean="0"/>
              <a:t>a betegségek ura (pestis)</a:t>
            </a:r>
          </a:p>
          <a:p>
            <a:r>
              <a:rPr lang="hu-HU" dirty="0" smtClean="0"/>
              <a:t>ezen a napon tilos a házimunka</a:t>
            </a:r>
          </a:p>
          <a:p>
            <a:r>
              <a:rPr lang="hu-HU" dirty="0" smtClean="0"/>
              <a:t>mézszentelés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 descr="http://img.photo-forum.net/site_pics/192/a_1265980412__DSC1595fs9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140968"/>
            <a:ext cx="518465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Bulgária elhelyezkedése</a:t>
            </a:r>
            <a:endParaRPr lang="hu-HU" dirty="0"/>
          </a:p>
        </p:txBody>
      </p:sp>
      <p:pic>
        <p:nvPicPr>
          <p:cNvPr id="26626" name="Picture 2" descr="https://achevablog.files.wordpress.com/2013/12/bgma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743786" cy="5372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Népszokások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b="1" dirty="0" smtClean="0">
                <a:solidFill>
                  <a:srgbClr val="0070C0"/>
                </a:solidFill>
              </a:rPr>
              <a:t>Március 1.</a:t>
            </a:r>
          </a:p>
          <a:p>
            <a:pPr algn="ctr">
              <a:buNone/>
            </a:pPr>
            <a:r>
              <a:rPr lang="hu-HU" b="1" dirty="0" smtClean="0">
                <a:solidFill>
                  <a:srgbClr val="0070C0"/>
                </a:solidFill>
              </a:rPr>
              <a:t>Baba Márta</a:t>
            </a:r>
          </a:p>
          <a:p>
            <a:r>
              <a:rPr lang="hu-HU" dirty="0" smtClean="0"/>
              <a:t>tavasz kezdete</a:t>
            </a:r>
          </a:p>
          <a:p>
            <a:r>
              <a:rPr lang="hu-HU" dirty="0" err="1" smtClean="0"/>
              <a:t>mártenica</a:t>
            </a:r>
            <a:r>
              <a:rPr lang="hu-HU" dirty="0" smtClean="0"/>
              <a:t> (piros és fehér fonalból készült)</a:t>
            </a:r>
          </a:p>
          <a:p>
            <a:r>
              <a:rPr lang="hu-HU" dirty="0" smtClean="0"/>
              <a:t>“Vidd el a tél nehézségeit, és hozd el a tavasz szépségét!”</a:t>
            </a:r>
          </a:p>
          <a:p>
            <a:endParaRPr lang="hu-HU" dirty="0"/>
          </a:p>
        </p:txBody>
      </p:sp>
      <p:sp>
        <p:nvSpPr>
          <p:cNvPr id="18434" name="AutoShape 2" descr="data:image/jpeg;base64,/9j/4AAQSkZJRgABAQAAAQABAAD/2wCEAAkGBxQSEhQUEhQVFRUXFhobGRgYGRgUGBgcFxgaGhoaHxccHSggGR4lHxgWJDEhJSkrLi4uFx8zODMsNygtLiwBCgoKDg0OGxAQGywkICQsLCwsLCwsLCwsLDQvLCw0LCwsLCwsLCwsLDQsLCwsLC0sLCwsLDQsLCwsLCwsLCwsLP/AABEIAMABBwMBEQACEQEDEQH/xAAcAAEAAgMBAQEAAAAAAAAAAAAABQYCAwQHAQj/xABFEAABAwIDBQYDBwEGBAYDAAABAAIDBBESITEFBkFRYQcTInGBkRQysSNCUqHB0fCTYnLS0+HxQ4KisjM0c4OSwhUWJP/EABsBAQADAQEBAQAAAAAAAAAAAAABAgMEBQYH/8QAOREAAgECBAMGBgAFBAIDAAAAAAECAxEEEiExBUFRE2FxgZHRIjKhscHwFCNC4fEGFTNSctIkU2L/2gAMAwEAAhEDEQA/APcUAQBAEAQBAEAQBAEAQBAEAQBAEAQBAEAQBAEAQBAEAQBAEAQBAEAQBAEAQBAYSStaLuIA6myA5JdsU7XiN08TXnRpe0E+l0vyNY0KkoucYtpc7aHYyQHQg+RuhkZIAgCAIAgCAIAgCAIAgCAIAgCAIAgCAIAgCAIAgCAIAgCAIAgKrtre0NqDSU7S+cNu45YWZAgXOrjcdBdQneWU7I4N9iq83aLdl1fUidnbkyyOdUVUznTvBzGkYP3WA8uBsohFq7b1ZtX4gnFUqMbQT57y8TsoezqniOMFzpPxvON1+dyMiojTjHVblK/E8RWjkbSj0Ssv3zOWp3AkycytqA4G+TgwemECyOF3fM/3yNYcTUVbsYej9z7XbzVlDYS00s7ALGQYM+pwtyPmEnNx5NjD4OjindVIwb/pfL1f5ZY92d5oK5hdCSCMnMcLPb5jiOoUxkpK5zYzBVMLPLPns1syaVjkCAICr7Y37pIBJaTvHRmzmszseWL5b3FrXVXOKTbex30uG4io4rLa/X79St0O0drVpdKy0ERH2cRAbfkXPwl9uotfhYKsM7d3ouS9zsrw4fh7UneUucly7lrb72NuzNyawPM01Y8y8LF+EeYxDEOmSmEHF3bu/p6FK3E6LgqdKklHne13562+plJ2fTu8UlbNIQb4cRjbfyBNs+SKnrdtvzt9guKxSywoxS9X9jD4jbkFwI4ZWA5AkvNuWIuDj5nNVbq30SLpcLmtZST8PZNFu2JvJFUEMuGTW8URILmkfMLg52Wp5tbCzp/FZuPKVnZk0hzBAEAQBAEAQBAEAQBAEAQBAEAQBARG9e2BR0skx4WA83ODR7Xv6KG0tzbD0JV6ihEidzN32x95O7xyTOxF1tBo1voPclFFRb7zTE4h1IwprSMVa3fzZbVJyhAEBi9oIsRcICj717u1UeGXZzw0g3dGbXPVrj9FSpna+A9LA1sNrDFJtcn0Md0d85nXjr4u7c3/AIgADfJzb3aetreSmmqjXxI0x2DoR+PDSuunsyyzby0jYnymeMsYDis4Ei3DCM73yspk1G9+RwxwleU1BRd2ef7y78zVsYgoIpW96SMdrHDoTcHwA6a81jOblH4OZ7eH4bDCz7TEyVl9/wAli3R3GhggYJmNe+4cSRi8VuF+XBawgoRUUebjeJVK9Vyg2o7K2mneXOOMNFgFY84yQBAEBUd8N0YZQ+pja5lSwF7XxHC9xaL25Em1gVSdOMnd7npYLH1abVJtOD0aeqO7creFtZTtcHYntFn5WNxxIGispKSujDHYWWHquLVly8CwKTkCAIAgCAIAgCAIAgCAIAgCAIAgK12iUve0EzSQ1uRJOgsQQfe35qs4qUWmdnD6sqWJhKKvrsdu6Lv/AOSEE3cGNDjrmAAc+OauzLE2dabjs27epMKDAIAgI/au2YacXlka02JDSRiIGptyHPROVzWnQqVPkTfIpNLvNW7QkLqVvcUwyDnAF8hGtiRkPIfnpnTk5u/9P3PVr4XDYOCjW+Ko+S5e/wC8iPn7OquoL5J6n7Q/KPE5o8zcE/zVVdJyd3L+xuuMYeklTo0vh5t2uVKDd8VFaaV5b3we5r5GZtBjDhisbfNYXA0IVXTjP4efP97ztWN7DDqsou19E+/v1279y60tHW7Kjsxjqpmdg1oOH/7W8rrVLs42V2efUq4biNS82qb6vn+CY3f37dKcFTTSQHg6xLbdQQHN9ilOUp7xt4mGM4ZCir0qsZ93P6XLnFKHAFpBB0IVzyGrGaAIAgCAoW5FAIq+vMZ+zdJoNGuDnYhb+aqkYZW2uf6z1sfXc8PRjL5kvppYvqueSEBUaebDtmZpNsdMwtB+9Ym9lkn/ADWu5fc9acG+GwkltOV+7RHymqANr1PiGEUzMWeQsSTfkif8x+C/IqRf+3U7LVzl9kZHfQhonNLJ8LcfbYm4rE2D+61wdb3twUdtpmtp+626BcLi59j2q7T/AK2dr9M21/p3nbtbebu5RDBC6omwh5a1zWNa06F0jsgTwGatKpZ5UrsxoYFSpdtWmoQvZNptt9yRzbS3mqYYBMaLwhpMgMzAWWNuDTiBGdxzSc5RjexehgqFat2Ua2rdk8rs/Yw//bpWxRyS0uBsksLG2lD7iW93ZMyw2GXG+oTO1a63a+pK4fTnUlCnUu4xk38Nvltpvz6nTtPetsVXDShmMvID3XsIy4EtFrG5IBNrjKyOpaaj1KUeHSqYWWJbslsuvXyOGo3tqmTiA0I7xzS5o+IbYtBte+DLyVXUkpZbfU2jw/DOi63bfCmk/ge78yT2htmoZh7ujdJ4A5x71jQCdWtvm4jyAWjclsjlo0MPNXnWUdbL4W/N8kjv2JtVlVCyaO+Fw0ORBBsQeoIKQkpRTRjisPPD1XSnuv253qxgEAQBAaK2lZLG+ORocx7S1wOhB1QtCcoSUo7opOyZjsiQwVEt6Vx+xkeDdv8AYLtLAc88sslVLKtZafvM9SpFY6KnSh8a+a3PvsXHZ+1YZxeGWOQf2XA/krJ31R51WhUpO1SLXijbNWRsBLntAGtyMkKKLfIqNfvuJTJHQtdK5mrwPAT+Ft9T10UQlGV7He+Huk4/xDy35PdLq/25o3b3Qc/FPXfaTyG7g442hv3WAHKw9vZRCOW7e7/bF8Xj72p4b4YR25NvmyW29vLSbNjINsYAwxMtiN9BbRo81MpJK7OahhK2Jlder9yrT1+0dpMJpyIYXizS15zbxJda5cegFrFVkpSj8LWv2PRpRwWDqfzryaWqtz+1iM2Lu9JsiviLh3sMoDS+3iYX5HPzAJ6FUjBwemqfr/g1qYiGNw0op5ZLVLrb+31PYVsfPEbtnYUFUwsmYCDxGRHkQoaTVmbYfEVKE1Om7NFSp9zZqF5kpJ5i0Z93dpDh+EtORPI5HqqxpKLum/C+h6lXiqxUVTrU4/8Alrp+fI6tm9pFOXGOpbJTPBt42kNPtfD6+6qqqbs7rxIq8ErxhnptTXcy6RyBwuCCOhutTxmmtzJAQW8+8LKVrWjxTSnDGwZnPVxH4WjP0sockml1OrDYWVa8tox1b/HiR3ZzseSnheZvnkkc88fmPPnx9VEIuKs+824liYV6q7P5YpJFuVjzwgIvbW79PV4e/jDi35TmCPUWNuipKEZbo6cPjK+Hv2Umr7/4ZUot3Aysq4YWd1HJR4GuAIbicCD4uJ58Vnk+KSStdL8nqyx7lh6NSrLNKNRt9bacuhHUFJEIm09SzaDZAAx8bTO6J3C4scGFZxgsqjLN9be1jqrVqrqutQlSy3um1FSXjfW5LCM7OrZZXRSyU87IwHxtMhjdE3AAWjOxHHy6rTWFRyto7fQ47wxuEhBTUZwctG7JqTvdciY3gqfidm1Do2SAuieA1zC1/L5Nc1afxU3bozlwUVQx1NSktJK7TuvUht62PGzaQtje90csDi1rST4AScgLjkorXyppXs0dXDZU3i6qlJJSjNXb01ZzHY8kfwL3hz5X1RkmcASAXMPHg0ZNHDJVyNON973foyzxdOpGuou0FDLBdyf1b3ZObRhd/wDlaZ2F2EU7wXWOEHFpfS60d+0T7n+DkhOP+3TjfVzjp5MiduYnVszauOpkisz4ZkWPu3eHxXwkDFi4vP5WVWvjeZNrla/4/J2YdqOGg8PKEZa53K2Za6WunpboSnZlA6OiDHtLHCSS7TkR4z7+aUItU0mrb/dnLxqpGpi5Si7pqOvkWxbHlBAEAQBAaaqmZI0tkaHNOoIBHsUJjJxd4uzKntDcRufwshpiTc4Gt9gdR6FVcdLLTwO6lxCSlesu06ZmzRTdnMLWOY5zyH2xnF4nW5nqihFRy8i0+K4iVRVNNNlbRFn2XsSGnaGxsDQOAFgrdyOGrUnVlmqO77yr7+7zzMlZQ0X/AJiQYnSWv3TCbX/va+XmQqSbvlX+DswmHhkder8q+r6EDtTccMZBgaZZXTMMkjzieQLlxJPBRks1l6897HZg8epuo6rssrypLS/L/Jrr55NiTslhDjSym0kV/CDrdl/lNvofTOcuzaa26GmFiuI0ZQn88dn3d/cT/aVtES0UZppPG8tkjAw2c3Cb3J+UWOXG4tzW7UnFuDOPh8FTxDVSO115kdunvYJYWMqKotlHhLXERm4Nszli81WE1JJX179zbH8Nqqo5UofDvpqXOCaSOxxF7TwJv7FWPEvbQl4ZQ8AtzBUljnrdmRy/OwE87ZqU7FozlH5XYplT2bDGXMqqgZ6YtOlxZZOknLNd+p7MeNyjDL2UPGxhUbp7Qke1rq17IW/KGOeHEDm4uuT1N1Moycr30IhxHC04Nxo3k+trfbbyRK7I3KZFUGoke6SQiwLjfCOnXqevNTkWbNzOOtxCpUoqikox3dufiWtrQBYKxwlfm34oWOcx0xxMcWuHdymxabEXDLarLtoXtf7npR4RjJRUlDRq6+KPuTlHVNlY2SM3Y8BzTYi4OYyOY9VondXOCpTlTk4S3WjNt1JQhZ96KZsndtc6SQOwkRsfJhN7WLmjC23G5yVM8b2O2PDq7h2kkoq17yaV/BPUmS0HgrnCfS1CSPdteBtQKYvAmc3EGWOYzzva3A5Xvkq51my8zoWFqui66j8Cdr6b+G592zteClj7yoeGMLg0Gxdcm5tZoJ4H2Sc4wV5DDYWriZ5KUbvfl+TubYgW0VjnaPpCAFoOqAAID6gOXae0I6eN0srsLG6mxNrkDQAnUhRKSirs1oUZ1pqnTV29v1nQxwIBGhFwpM2rOxkhAQBAEAQGE0ga0udkGgknoBcoLXPLuzqI1c9TXyi5lkIZf7rBoPbCP+VZQvZy6/Y9LiUuzhDDx5K772z0p8QNuiseTsUHtmaPg2c+9FvY/osMR/xn0H+nr9vK3/X8o84gBZsyR7iSS8RtuSbC9zbkNcupU5v/AI/jp9T1UnHHNJbRv6lcqaxzy3Fbwi2K1iQNLka+a5ZSctztUsstNvMv+4W+kkb2087scbiA1x1ZfTPktqOIbajL19zh4nwiFWEq1NfEtdNn/c9d2bJheW8Dn6rsPjVoyWUlggCAIAgPNN262eM1pjpROwVkxNpAx4zFwGlpvlbjmuelKSzWXN89T6PiFHD1JUVUqZX2cf6brna7vp6Fjn24yajZUQVLKVjjm+RjXEWuC0Bxtiv56cVp2ilHNe3iefHBTo4mVCpTc2uSbXne21vAhaTeqUw18ZlEzoYC+OZrO7JxNOrbAXabZgWKy7R2kr3st/U76nDqaq4eWXLnlZxbvs1z7zm2e2rpaCOqjfGYmRtcafu2hpYbEnvPmLyDcnS50T4oU8y2XL+/XvLVf4XFY2VCcXmbaU763X/52y8l9yf3h2o60TmVzKVr2Atb3bZJHE53sb+GxGQb6rWctvisefg8PfMnRdRp2bzNJf38X5HZuTtt1XT45MONj3McWghrsOjgDmLgjJKU3KN2Z8TwkcNXyQ2aTV9bX5XKhvdiFfPUsuXUjad9h+El2MezvyWNT53L/rb83PZwDTwkMPLaq5rz0t9Ubd/pRVl7Wm8dPTGU8scvyezA4+qV/iuuiv5vb8lOD3w2RvSVSaj5R3+rSJ7aNc5tLTuFWylDmC5cxsj3ktFg0ONud/CdeC3m7c7HmYekpVZx7J1Gn1aS1e9vdEfQb0TPoq49410tOHYZWswh4w3a7A4WB1ytZZdo8kn0udlXh1KOLoRytRqWvG97a6q6Pku0NoMphXd7G5oY17qfuwG4DYn7S+LFY3vp0Ut1FHP9CKdLA1MQ8KoNatKd9b/+O1r+Y3nr6tnw00FW5sVTNGxrO6hOASNv8zmknTjzSpmVmna7XQjA0sPJVYVaV3TjJ3zS1a89CR2tLNBDGJdoNidd15HRRmSQkgtDW/KLDI2aeCvLRK8v397jlw0YVpycMPm20UnZdbvf6kFW7bfVbKrhIWvdE7Bja0sEgDmkOwn5T0WMpudKV+R6dLCRw3EaGRNKSvZu9tHpdbnoNALRs/uj6LqPm5fM/FnQhUIAgCAICG30lLKCrcNRTyf9hUS2Zth0nVin1RB9lsAbQQW4tJ/+TiqR+VeCL8RlmxU3+7FxKk4zyDtr2neSGAO+UF5HU5D8sXuuTEy2R9Z/p6jlpSqPduy8FuVeXPZQ6S3/AOpw9NVrJWwy/eZ0RknxCducfYqWHyXFc78tuh1N5/ssmd8U7XPddxdpd/TRSXu8HC7zGX0t7r2ITc4qR8Bxeh2GKlFbbrzLyrnnhAfCUBxN2gMVrZG1ra25lQVzHapLFI2dsuvpnVLYm0+GaeSQSOc9xaHnLwBtiRlxWMYTjdK2rb/V/c9qvisFX7OVTPeMVGyS1t33NbtzZYYqUwObI+ne9xbISGyGS2J2V7OHBHSay5Xt179yVxSFWdXtk0qiSvHeNtl4dTr2bu/M6oqJKoRlk8IjLWXAbkQW565H5uJ4BSqbzSlLmvcxrY2kqVKFBNOEm7vntr68vqcz9gVxpxQl0XcCze9GLvXRg3DcFsINha99FXs5OORvTrzsb/x+EjXeKjGWffLplTfO+7XOx01OwaiGq76nEL2uiZGRIXAx4MgW4QbjpkrOElPNG3mYQxdCphlRr5k1Jy+G2t+t+fed25Ox5aVkzZi0ufM94LdCHWzt905HLO3NWpxcY2fV/cy4liqeJqRlTTSUYqz7vv46HyDYLjU1z5cJjqGsa22ZwiPCQRbLMnmoUPik3zsJ4xdlRjDend+bd0Rmxd0ZYqKqhe5rppWOaHXNvkwR52vYADhlc6qkaTVNxb1f6jqxHE4VcbTrRTUIW0573l9T4/d6qYaSaMRPkhpxC+OQuDdBd7XAE3uLaaKzhK6lpe37YhY3DzhVpTzKMpuSatffZroc1VseeCm2pJOWEzMLgWXAybYjCdLaDM3sqThJQm29/Y3o4qjWxWFhSTSg7a+PU+0mz66oooqcuiEL42AyjF3pZYHDhPhBtkXX9FLhOUcra8SksVg6GJlXjGTmm7R0y3u9b7252JneLYD5Y6RkWG0E8byCbeFgIsMszmFpOOa1upxYPGRpdq6l7zhJadX+DDbuxqj4uOqgEbyIu6dHIXNA8WLE0tBz4FVlGWdTj0tqXw+Ko/wrw9XMvizXjbXS1nc46HYNXHFWWMLpZpA9pc092b4cQLCDbQga8FCpzSlZq7ZrVxmFqVaN1JQhHK7PXnbUuNMDgbewNhe2l+K2PIdr6G1CAgPL96+0l9JtERAYqeMBsrcOFxcdSCfwi1tAbnXIjnnXyzt6nv4ThUKuFc56SesXfTzX35no2zNox1ETZYXB7HC4I+nQ9Fummro8StRnRm4TVmjpJtqpMyLq9pUsrHxOnhIc0sc3vGX8QsRa/VDdUa0GpZX12ZStw9uR0gkoamRrJIHEAuIAezNzXNPEFpvZZJpfC3sdmJw1TEz7alFvNulyZcqnb8DYXTd40sAJuCDkP30Vnors5f4Ks6qpZXd9TwyCmm2vXkgEBzruP4GfvbIcyuGKdad3sfYV6tPAYdJf06Lvf76F+3t3fbG10DQGskiBbyBYA0+2Fh9V6UoqcMh8vhMXKNWNWWtnr5njcsZabHIgkG/MLx2mm0z7ayaTTNrdFkzsjorHrHZICYH30M2XDINbdephNKWvU+M/1LJPERt0/LPRH17rnC0EDiTr6cPdb3PnMxsgrfxjD1vl/oiZKlc07RrM8DcyRnxtfQeZRiVznhYQM8uZ4+/7KDIkqF922vexVkax2OhCwQBAEAQBAEAQBAaqumbKxzHgOY4WcDoQeChq6sy9OpKnJTg7NbMUtO2NjWNFmtAAHIDIBSVk3Jtvdm1CAgCAIAgCA/LG8VQZKqd+Jz7yvIcTckYjhuD0Ay4LzJv4nfqfd0IONGCiuS6dOhN9n+9M9HMGx+JkrgHRuyFybBw5H6+1tMPOSmocmY4/CU8RRcnuk2n4fhmzf/fOrqZnwPPdRxuLTGy4DrcXZ+LTy+qvWqNto5MBhIU1GcdW0nfx6dCqUsBeQ0eIkgCw16LmUXKWWJ7EbKOab0XOx6fsbsqD4w+WRzZCBYDQdM9V2PDRcbSdzwv99p0q2anTVvF3ZHby9n1RTxPkD2vY0XNrg245dNVzvCZE2peR7FHj9DGNUrOMn129Tt3M7QKWjYyJ1KY8xiew4rni4ggE+/ktqeJiklax5ON4PWqTcnUu+j08j1Wop4a2FrmuDmnxMe3O3UfmCF1p80fOSjOlJxkrNHnO9HZ4+Rxe0gO4kDwu5X/CfdY16Eamq0Z7fD+NdhHs6ibj9iE2TuhTxAybQnY1jdGsObul9fQC/VYxwsYK9Rnp1uLVK7UMJBt9Wtvx6m6i36poZRHBAW04vbPxXvm63H6q/wDFQi8qWn7yMavCZ4mDlUqXqfTwPRdkbfinYHREWPTTpZdNsyvHVHzeKwNbDyy1FZmzbtSxkEjnOsAw3PoVGi1ZXBU3PEQSXNEJ2XQ2o2k3zc4i/InLyFgs6Gbso5tz1P8AUMoPFvJ3FuwDkrHz5voAPFbmrLYvA61JcIAgCAIAgCAIAgCAIAgCAIAgCAID82dpNCYtpVALA0PdjaPDbCdHZaXsctVwV01I+v4bKMqMbau2vl18uhy7p7MlqamNkQIzBLs7NAOZ6fqqUYNzVup24vFQoUpSns1Zd76IvW9XZVO+QzQSB7n5va7wm/MEZWPJdVag5SbieHg+K0oxUaqats1r6mG5m4s0FY01ODJhc1rfFbOwJNvNTRo9n8T3M+J8VVankp3t6Hr8TLABa7ngI07QiDo3Ai4It53Q0pycJKS3R+ZdqU4ZLIwfce4DyBt+y8mSyya7z9JUlUgpLpf3L32O7xuinNLI77KW5YD914F/QEA+oC68LU1yM8HjeDUqXbLeP2/seizVLpyXnOPMMZfIgfeI431zXfax8m1bQ8S7QJS6skbc2jsANLZXP5krzsTJupY+14fSisJBre1/qyvxD+fX9FzSPSpK2hd+zPaAbVtheSGTZa2AePly0N9PULowdVxk49Ti47RdTDZ47x125c/c9rOxo3AtkAe06hwBHsvQPh4znGWaLs+45ZKBtOR3fhYfujQH9Ap3Kzk5at6mfenO6rYzsSFC04bnU5qS6OlCQgCAIAgCAIAgCAIAgCAIAgCAIAgPP+1Hcp1aGzwC87AGlt7B7Lkj/mBN9dL9FhWpZ1dbns8K4hGg3Tq/K9fB+xMbjbrMooW+Ed64DvHcXHz5C5stKcFBWRxY7GTxVVyb05L959S0K5xkJL/5w/8ApN/7nKHsUmS7VCCOasmAY7yOSEp6nk2+O6UbwZoTheG3eyxOI8xxDuBCxrYbtPijv9z6zhnFcqVKpquT6FZ3LpGmsZHJia8nIZtPM/lcW6rHBxtP4t7aHo8Wqr+Fl2dn1PbapgY0A5AD+Bdy3Pgle54Rvk4GslJtd1j7gW+i8/GRaqXPvuGTj/DRi97W+v2ISNvP6dFzNndThZXf27v3bzN9PUljmvabOY4OaeoNx+aReWSZepapBxez/J+pqd+JrTzAPuvZPzNqzsaNqR3jOVyMxbVCCPo4XPAuPMpYoTTW2FkLn1AEAQBAEAQBAEAQBAEAQBAEAQBAEAQBAEBW99a+OkiFU8kYCGG2ZcHm1vTX0KrJpK7NKNB1pqKI/Y/aJRygAyYD/bGEe+izVaneykelPgWLjHPGOZdxKSVjJc2OBYdCDiBvytwWyVjypUnTlaS1MWwtJva/DU/vZLlczRXu0DYbXQfERACaHxtc2wJAzPXqPJZVYuaunqtUe3wPHdnV7KprGWln1/vsU2p7RXSR2EZx2sSTkDbW2v0WU8ZFLRanp0eA03VzX+G+1tTXsrcWatpp6k3742dEDljAzIz/ABAi3DIKkaUqkHOe72L43iFLDYmNKFrJWlbl/jnzKRI0scQ4EOBILSCCCMrWXI4vY9hVFpLck9jbvVFTnHG7ux8zyLNA6E6noFtSw8pvbQ5cTjaWH/5H5fux7wzfKhia1rqmMENGVySOhsMj0K9GU4p6s+MjgcTP4lBkvszbEFSLwTRyW1wuBI8xqEUk9jKrh6tL/ki14naBbRSYn1AEAQBAEAQBAEAQBAEAQBAEAQBAEAQBAEBzV9V3bL2udANLn9B1QhuxXtpbDFczDUkuaTfCCWtBF8wB56nNVlZ6MvQxM6M88NyBquymnIAjkkbnpk7L2y81zywtKT5rz9z6Gl/qatGOWUIv1RLbC3adRgsEjpIvutIa0tJPixOAu7pyXRFKMbI8nG42OKlncEpc318nsS56+g0AUnnMjtt/asfGNHNc0n0/1+qskjpw01Tqqb5NMpG7HZfIZA+qsGfgabk58ToB5X14LhpYW2s/Q+nxn+oKaTWGTu+bWnkuvp5nrtNAI2hrQAALey7T5Ntt3Z5r2qxbOic2aUN+Ju0ljPmkbp4wMh5m17WzWU+yveaue1w2ri8rjB2j1fLwKjtftLkfD3NNG2GO1r6ut04D2KyniXf4VY9CjwylF9rUbk/RflsoveElcjXM9btJyZtpqh7HBzXFrho5twR5EfVL21RKbacZbeF/K2zPVez/ALTXF7aeudcGwbMdQToH8x/a9+Y66Ne+kjw8fwmMk6lBWa3j7dPzy10PXgV1HzQQBAEAQBAEAQBAEAQBAEAQBAEAQBAEAQERO/vH34DIfqfW30UNmE3dnbELWCqSjdZSXPhFwgIyaiN/DxN/PopBHS072ZkEZ3v1zv8AorIsmWSlN2N8lBJSu07fU0MYihI7+QanPu2/itzPC/IlY1quRabs9fhfD1XbqVPkX1ft1Pz7V1L5Xukkc5znEkkm5PmSuXx3Pa3vZWXJLojYSRZZaHc3KNj7b+eqgtbf95mLjle/HrkpS1Kyksl78/T+x8GvUZEcwVJRXb03WjXVfuqPaOyTfMyWo53XcB9i4nNwH3DzIGnTyXXh6uZZXueJxnAKP8+ktOfv7nqS6T54IAgCAIAgCAIAgCAIAgCAIAgCAIAgObaE2BhI10Hmcv8AX0QrJ2RyU0VgOioYI6Y1BY2gqxbuByQkxl4HkpJubW2cM1JcOIa0k5AC/kAhKTbsj8vb2bWdVVEszj87iRxs3OzelhYLzZSzzbPu+zVCjGmuSV/yQg0/nROZitY2/eR0ONvThnxCzWp1yeXy/KMW5fziFL1Kx+F6frR8cdbaHI+vFEVk7ptbPR+fP3Mjwuf9lHgXd9HJ/wCDdS1jopGyRus5jg5p0sQbj0UxummiKmWUXB7e/wDY/S+5+8LK6mZM2wdo9t74HjUeXEdCF6cJqSuj4rF4WWHqOD25d6JtWOUIAgCAIAgCAIAgCAIAgCAIAgCAICO2xn3Y5uJ9h/qhnU2M42ZW4Ku5Tc2aBQNjnppruN+f5HRSNLnY9C5rJ/NAZUbsiORVi6ITtEre52dUuvYlmAf+4Q39Ss6sssGz0eF08+Lgnyd/TU/M9W7w3P8AOH0svPhufV4p/wAtvqabZn+clfkc1nmf70Ohrr36tH6rNqx2RlmbXVL8mBdYX/mX8Km3Izc7LM/391M36fz+f7qEaTslf9/fc+Nz56fTVHoRHVd1v8nwnopIbty/f3QuPZrvR8DVAPd9jLZr+Q/C/wBL+xctKNTLLXZnNxDCLEUcq1ktY+3mrH6Jab6L0D4w+oAgCAIAgCAIAgCAIAgCAIAgCAICL2rKBJCDlfFb0tklmUnFtXR13sCq8inI55XYjhbqUSCV2bZ4g3CQOn7KWi00bIXXCghGNRkCpLHzZ5viPVSWsUrtrqMNA1g/4kzR6AOP1AXPiZWge3wKk5121yj92keBTi7W9bfVckN2e/XV6ce+33MGDM+Z/RWexlTXxO/V/g3NGg4Z/VZs6YpNJctfuYPy6/65H+dVZGVS6d9176fviLeHPyNv55JzJS/l2fLR2/fAN09f90ZEdtev+fUxY7P8vUKWikJ62v3eaNjDpzt/P2VWbwd7dbfvse39km+HextpJz9o0ERuP3mt+5fi5v0XZQq5vhe/3PC4tw9xX8RBaP5l0ft+T0xdB4AQBAEAQBAEAQBAEAQBAEAQGL3houTYBCG7EPNtN7nER5Dnxy48gEMnU6EHvLu6+sYD30jXsN2EOIAJFvlHTiqzjnVk2vA9ThnEI4abc4qUXv8Av4Md3aevbIYqtzSwNs14zLiOZ106KIKp/XbusdXE3gKkVUwqs29U+XgXGmpgzqeaueMkbZGYgQeKEsju+7snGQBz0H+iixSMJN2SK/vDv1TQgtDzI/8ACzM++izlWpwdpPXoj3MJwLFV/iccser9tyf3bqWy07JGm+MXPMHi08iDlZap3R5mIoyo1ZQlumUHt4J7mmHDG8+wH7rlxXyrxPa4CtangvueLzDJo5fuuSL3Z71eKtCPT3OeMZ+v7rR7HFTSzefub+Xmf3VDrtZrxfufXHP1+oULYmT+K3l6owGtr6jy/nBW5XMlfNlvv++x9B/Y81BZNJO/g+v7/YwLM/z9Rr+itfQzdNZm/PzW9vozczMXB5/mVR6Ox0wtKGZPr9yX3YpJ5J4xTB3eBwIc37tjqTwHVTBScllE6tGlScq3y217+5eJ+naQuLG47YrC9tL2zsvUZ8DK13bY2oQEAQBAEAQBAEAQBAEAQGuaYNFzf0/mSEN2IWeV0h8WTQbqDmlJyeplGywuBmSgR1xPyCi5ZMymHLVSXTOuCTELqTRO5sQkiN5qZs0D4HC/eC3kPxeY4KGk1ZmlGu6FSNSO6I7YO6dLAzwRC/4neJ3udFWEYw+VWOuvxfFV3aUnbotESEf2JJaNdW8PTqtb33OSU871KF23TB9PTObwkeDfgbBcmLVorxPd4EmpVF3L7njj9R/eP0uuJbHvz+ZeL+1zlj4+n1K2fI8+nrm110+7N7c/yPvks2dcdVr3MSuz9kiiasmn6GDyL/zyP1UoyqNJ/vg/uZsbcH8/T+BQ3Y0hHMn9fL9R8P6IHrsb9mUrpC1jGlziTYNFyfQdLpJOUrIUGqdO8tEru/I/QG4m4rKH7TEXyObYk5DnYN8wNeS9CnSVPbc+Wx3Ep4pKNrRTuuvdcuq0PNCAIAgCAIAgCAIAgCAIAgNdRCHtLToUIaurENLG5pwu9LaWCixzSjldjZi4D38+HshBm12Z6ISdFxceSFzOnNipLxZ0TSYQShduyI1huST/ALn9goMb3N8Zy9EJQlII6jIhCxTd/ditqIbaZ3HR1rAkciMlMqSqrK/I9bhmNlQm+jVn4Hh9dTOjeWP1abH2IXlOOWTj0PsJNTUZX0a/DI+MWceRv9brR6xOCmstZrk7/e5ui0PQfqqS3Oqj8r7kfX/eULkTP+o1ytBOV7deoVotpGVaMZSstn170faduZv7/wA9FEu4nDxabUvX96qxdNztxJa1zi4GOIXGK2ZNsrDRwvrotaVFy1lp9zn4hj6WEeX5pdPd8u49o3c3Rp6RgEcbcQsS7UkgEXuc+J9yu6MVFWR8tiMXVrybk9OS5JdCwAKTmCAIAgNdRJha51r2BNtL2HPgjLRV5JFYn36gY8xuLQ8EgjDUn5TY2tT558QsXWSdvf2PQXDZuGdbdbw/9ywiSb8Ef9R3+WtdTitT6v0XuMc34I/6jv8ALTUWp9X6L3GOb8Ef9R3+WmotT6v0XuMc34I/6jv8tNRan1fovcY5vwR/1Hf5aai1Pq/Re5A7Q30hglfFI5gkZbEB377XAIzbARoRxWTrJOz/AD7HbT4bUqQU47Pa+VfeaMKrfmnjdge5gcGtdYfEOye0OacoDqCCjrJOz/PsTDhlScFNbO//AFW2j3mWWkmxtDiANdCSNeZA+i1R500k9DcpKmqogDxY+h5IQ0mRMlO6PUXaOI/UIYODRrhlBDj/ADoo2IOkTXHt+eSAOeNdSpLJmVRO42FtOHMnRCZyNUbs/RCF1NzXWAvySwMJZPzH0yKFkzlnYX3YBfFrxClaF4OzueSb3dn1WySaRkZkjuSMLsb7ZZ214nIX0K4q1GTm5I+vwvFKE6cac3aWi2sr+Pd+SkQ7Jmc/CInkixLQDisSADbXUhZKLeiWp0Nxg1KT08SSg3Xq3FoEEpxMxNIbkWkEjPT0vdR2M9rGn8Xh43cqi0ut19iWpezqulcR3WC1r4yAD5WvdWjh6ltTGvxTBxtJSvfovcs1B2OuIa6WYXuMTWj7vEBx4342W8cMluzzanG4Znkhy0vbyuXag7OqGLMQgnI3cS43HmclqqUFqkebLieLf9dvCxa44g3QLQ4DNAEAQBAEBorv/Df/AHT9FD2L0/nXiVjeCindXtfC1wPwUzWvt4WyOPgBdoDeyylGWe66M78PVpLDqM//ALItrus7lLpdn1bWFojqu87tgAEcjAKjGCJDI+R1yBiu4NDSDbJYqE7c+Xr13PVqYjD50242vJ7ptxt8qSirX0sr3RI7O2bWCSIMErJRHUCeSVr5WPeXagggEOHy20Voxnp4O5hVrYa0m7STlFxSaTSs+57c+r1Itmy9oOhlY1s7Gmnic4kPxOdGHWjbxuXOBNuDFTJUcWu5f4OmOJwcasZOz+Ofgk3u/LReN+RvFBWNM7nwVErTLUCJgdIzC53d4Xkg3LS3EG2yuDzVnGab0vvYyjVw0o00pqLSp5nZO9k9NVunvfufIk92dovoPiHTRzd08xd03A+NpOF2PC2RxLdBe5uTnYcJjJ07t91jKvQjjHCNOSzJSzO9+el2kr+ljmmnl+LrKiH41jZmwuiMMIe2QiLRxc0gAE2yPEqGpZpNX1ta3gaR7LsaVOfZvLmUszd18XKzJ7cWGp+Kq5aqNzHyR0xJtZpcIyHWOlxlcDQrWkpXbl3fY4OIToulShSd0nPxtm0v5FwptD/ed/3Fao86e/kjcpKBACgND6NhFsIQjKjX8A2/FCMqNsdM0aBCbIxqqQP6HmhEopnI6jeDcWKFMgFNJ0y/NBkZlHs4m2I+gQsonZBThgyQskbbISavhm3vhF+dkHcZiMckB9sgPqAIAgCAIAgCAIDGWMOBadCLHhr1GiEptO6Of4FvOT+pJ/iUWNO1l0XovYfAt5yf1JP8SWHay6L0XsPgW85P6kn+JLDtZdF6L2HwLecn9ST/ABJYdrLovRew+Bbzk/qSf4ksO1l0XovY11OyYpG4ZA57eTnvI9i5RlTJjiJxd42XkvYzbs9gAALwBkAJJAB/1KbEdrLovRex9+Bbzk/qSf4ksO1l0XovY3wxBosL2z1JcczfU5qUUlJyd2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8436" name="AutoShape 4" descr="data:image/jpeg;base64,/9j/4AAQSkZJRgABAQAAAQABAAD/2wCEAAkGBxQSEhQUEhQVFRUXFhobGRgYGRgUGBgcFxgaGhoaHxccHSggGR4lHxgWJDEhJSkrLi4uFx8zODMsNygtLiwBCgoKDg0OGxAQGywkICQsLCwsLCwsLCwsLDQvLCw0LCwsLCwsLCwsLDQsLCwsLC0sLCwsLDQsLCwsLCwsLCwsLP/AABEIAMABBwMBEQACEQEDEQH/xAAcAAEAAgMBAQEAAAAAAAAAAAAABQYCAwQHAQj/xABFEAABAwIDBQYDBwEGBAYDAAABAAIDBBESITEFBkFRYQcTInGBkRQysSNCUqHB0fCTYnLS0+HxQ4KisjM0c4OSwhUWJP/EABsBAQADAQEBAQAAAAAAAAAAAAABAgMEBQYH/8QAOREAAgECBAMGBgAFBAIDAAAAAAECAxEEEiExBUFRE2FxgZHRIjKhscHwFCNC4fEGFTNSctIkU2L/2gAMAwEAAhEDEQA/APcUAQBAEAQBAEAQBAEAQBAEAQBAEAQBAEAQBAEAQBAEAQBAEAQBAEAQBAEAQBAYSStaLuIA6myA5JdsU7XiN08TXnRpe0E+l0vyNY0KkoucYtpc7aHYyQHQg+RuhkZIAgCAIAgCAIAgCAIAgCAIAgCAIAgCAIAgCAIAgCAIAgCAIAgKrtre0NqDSU7S+cNu45YWZAgXOrjcdBdQneWU7I4N9iq83aLdl1fUidnbkyyOdUVUznTvBzGkYP3WA8uBsohFq7b1ZtX4gnFUqMbQT57y8TsoezqniOMFzpPxvON1+dyMiojTjHVblK/E8RWjkbSj0Ssv3zOWp3AkycytqA4G+TgwemECyOF3fM/3yNYcTUVbsYej9z7XbzVlDYS00s7ALGQYM+pwtyPmEnNx5NjD4OjindVIwb/pfL1f5ZY92d5oK5hdCSCMnMcLPb5jiOoUxkpK5zYzBVMLPLPns1syaVjkCAICr7Y37pIBJaTvHRmzmszseWL5b3FrXVXOKTbex30uG4io4rLa/X79St0O0drVpdKy0ERH2cRAbfkXPwl9uotfhYKsM7d3ouS9zsrw4fh7UneUucly7lrb72NuzNyawPM01Y8y8LF+EeYxDEOmSmEHF3bu/p6FK3E6LgqdKklHne13562+plJ2fTu8UlbNIQb4cRjbfyBNs+SKnrdtvzt9guKxSywoxS9X9jD4jbkFwI4ZWA5AkvNuWIuDj5nNVbq30SLpcLmtZST8PZNFu2JvJFUEMuGTW8URILmkfMLg52Wp5tbCzp/FZuPKVnZk0hzBAEAQBAEAQBAEAQBAEAQBAEAQBARG9e2BR0skx4WA83ODR7Xv6KG0tzbD0JV6ihEidzN32x95O7xyTOxF1tBo1voPclFFRb7zTE4h1IwprSMVa3fzZbVJyhAEBi9oIsRcICj717u1UeGXZzw0g3dGbXPVrj9FSpna+A9LA1sNrDFJtcn0Md0d85nXjr4u7c3/AIgADfJzb3aetreSmmqjXxI0x2DoR+PDSuunsyyzby0jYnymeMsYDis4Ei3DCM73yspk1G9+RwxwleU1BRd2ef7y78zVsYgoIpW96SMdrHDoTcHwA6a81jOblH4OZ7eH4bDCz7TEyVl9/wAli3R3GhggYJmNe+4cSRi8VuF+XBawgoRUUebjeJVK9Vyg2o7K2mneXOOMNFgFY84yQBAEBUd8N0YZQ+pja5lSwF7XxHC9xaL25Em1gVSdOMnd7npYLH1abVJtOD0aeqO7creFtZTtcHYntFn5WNxxIGispKSujDHYWWHquLVly8CwKTkCAIAgCAIAgCAIAgCAIAgCAIAgK12iUve0EzSQ1uRJOgsQQfe35qs4qUWmdnD6sqWJhKKvrsdu6Lv/AOSEE3cGNDjrmAAc+OauzLE2dabjs27epMKDAIAgI/au2YacXlka02JDSRiIGptyHPROVzWnQqVPkTfIpNLvNW7QkLqVvcUwyDnAF8hGtiRkPIfnpnTk5u/9P3PVr4XDYOCjW+Ko+S5e/wC8iPn7OquoL5J6n7Q/KPE5o8zcE/zVVdJyd3L+xuuMYeklTo0vh5t2uVKDd8VFaaV5b3we5r5GZtBjDhisbfNYXA0IVXTjP4efP97ztWN7DDqsou19E+/v1279y60tHW7Kjsxjqpmdg1oOH/7W8rrVLs42V2efUq4biNS82qb6vn+CY3f37dKcFTTSQHg6xLbdQQHN9ilOUp7xt4mGM4ZCir0qsZ93P6XLnFKHAFpBB0IVzyGrGaAIAgCAoW5FAIq+vMZ+zdJoNGuDnYhb+aqkYZW2uf6z1sfXc8PRjL5kvppYvqueSEBUaebDtmZpNsdMwtB+9Ym9lkn/ADWu5fc9acG+GwkltOV+7RHymqANr1PiGEUzMWeQsSTfkif8x+C/IqRf+3U7LVzl9kZHfQhonNLJ8LcfbYm4rE2D+61wdb3twUdtpmtp+626BcLi59j2q7T/AK2dr9M21/p3nbtbebu5RDBC6omwh5a1zWNa06F0jsgTwGatKpZ5UrsxoYFSpdtWmoQvZNptt9yRzbS3mqYYBMaLwhpMgMzAWWNuDTiBGdxzSc5RjexehgqFat2Ua2rdk8rs/Yw//bpWxRyS0uBsksLG2lD7iW93ZMyw2GXG+oTO1a63a+pK4fTnUlCnUu4xk38Nvltpvz6nTtPetsVXDShmMvID3XsIy4EtFrG5IBNrjKyOpaaj1KUeHSqYWWJbslsuvXyOGo3tqmTiA0I7xzS5o+IbYtBte+DLyVXUkpZbfU2jw/DOi63bfCmk/ge78yT2htmoZh7ujdJ4A5x71jQCdWtvm4jyAWjclsjlo0MPNXnWUdbL4W/N8kjv2JtVlVCyaO+Fw0ORBBsQeoIKQkpRTRjisPPD1XSnuv253qxgEAQBAaK2lZLG+ORocx7S1wOhB1QtCcoSUo7opOyZjsiQwVEt6Vx+xkeDdv8AYLtLAc88sslVLKtZafvM9SpFY6KnSh8a+a3PvsXHZ+1YZxeGWOQf2XA/krJ31R51WhUpO1SLXijbNWRsBLntAGtyMkKKLfIqNfvuJTJHQtdK5mrwPAT+Ft9T10UQlGV7He+Huk4/xDy35PdLq/25o3b3Qc/FPXfaTyG7g442hv3WAHKw9vZRCOW7e7/bF8Xj72p4b4YR25NvmyW29vLSbNjINsYAwxMtiN9BbRo81MpJK7OahhK2Jlder9yrT1+0dpMJpyIYXizS15zbxJda5cegFrFVkpSj8LWv2PRpRwWDqfzryaWqtz+1iM2Lu9JsiviLh3sMoDS+3iYX5HPzAJ6FUjBwemqfr/g1qYiGNw0op5ZLVLrb+31PYVsfPEbtnYUFUwsmYCDxGRHkQoaTVmbYfEVKE1Om7NFSp9zZqF5kpJ5i0Z93dpDh+EtORPI5HqqxpKLum/C+h6lXiqxUVTrU4/8Alrp+fI6tm9pFOXGOpbJTPBt42kNPtfD6+6qqqbs7rxIq8ErxhnptTXcy6RyBwuCCOhutTxmmtzJAQW8+8LKVrWjxTSnDGwZnPVxH4WjP0sockml1OrDYWVa8tox1b/HiR3ZzseSnheZvnkkc88fmPPnx9VEIuKs+824liYV6q7P5YpJFuVjzwgIvbW79PV4e/jDi35TmCPUWNuipKEZbo6cPjK+Hv2Umr7/4ZUot3Aysq4YWd1HJR4GuAIbicCD4uJ58Vnk+KSStdL8nqyx7lh6NSrLNKNRt9bacuhHUFJEIm09SzaDZAAx8bTO6J3C4scGFZxgsqjLN9be1jqrVqrqutQlSy3um1FSXjfW5LCM7OrZZXRSyU87IwHxtMhjdE3AAWjOxHHy6rTWFRyto7fQ47wxuEhBTUZwctG7JqTvdciY3gqfidm1Do2SAuieA1zC1/L5Nc1afxU3bozlwUVQx1NSktJK7TuvUht62PGzaQtje90csDi1rST4AScgLjkorXyppXs0dXDZU3i6qlJJSjNXb01ZzHY8kfwL3hz5X1RkmcASAXMPHg0ZNHDJVyNON973foyzxdOpGuou0FDLBdyf1b3ZObRhd/wDlaZ2F2EU7wXWOEHFpfS60d+0T7n+DkhOP+3TjfVzjp5MiduYnVszauOpkisz4ZkWPu3eHxXwkDFi4vP5WVWvjeZNrla/4/J2YdqOGg8PKEZa53K2Za6WunpboSnZlA6OiDHtLHCSS7TkR4z7+aUItU0mrb/dnLxqpGpi5Si7pqOvkWxbHlBAEAQBAaaqmZI0tkaHNOoIBHsUJjJxd4uzKntDcRufwshpiTc4Gt9gdR6FVcdLLTwO6lxCSlesu06ZmzRTdnMLWOY5zyH2xnF4nW5nqihFRy8i0+K4iVRVNNNlbRFn2XsSGnaGxsDQOAFgrdyOGrUnVlmqO77yr7+7zzMlZQ0X/AJiQYnSWv3TCbX/va+XmQqSbvlX+DswmHhkder8q+r6EDtTccMZBgaZZXTMMkjzieQLlxJPBRks1l6897HZg8epuo6rssrypLS/L/Jrr55NiTslhDjSym0kV/CDrdl/lNvofTOcuzaa26GmFiuI0ZQn88dn3d/cT/aVtES0UZppPG8tkjAw2c3Cb3J+UWOXG4tzW7UnFuDOPh8FTxDVSO115kdunvYJYWMqKotlHhLXERm4Nszli81WE1JJX179zbH8Nqqo5UofDvpqXOCaSOxxF7TwJv7FWPEvbQl4ZQ8AtzBUljnrdmRy/OwE87ZqU7FozlH5XYplT2bDGXMqqgZ6YtOlxZZOknLNd+p7MeNyjDL2UPGxhUbp7Qke1rq17IW/KGOeHEDm4uuT1N1Moycr30IhxHC04Nxo3k+trfbbyRK7I3KZFUGoke6SQiwLjfCOnXqevNTkWbNzOOtxCpUoqikox3dufiWtrQBYKxwlfm34oWOcx0xxMcWuHdymxabEXDLarLtoXtf7npR4RjJRUlDRq6+KPuTlHVNlY2SM3Y8BzTYi4OYyOY9VondXOCpTlTk4S3WjNt1JQhZ96KZsndtc6SQOwkRsfJhN7WLmjC23G5yVM8b2O2PDq7h2kkoq17yaV/BPUmS0HgrnCfS1CSPdteBtQKYvAmc3EGWOYzzva3A5Xvkq51my8zoWFqui66j8Cdr6b+G592zteClj7yoeGMLg0Gxdcm5tZoJ4H2Sc4wV5DDYWriZ5KUbvfl+TubYgW0VjnaPpCAFoOqAAID6gOXae0I6eN0srsLG6mxNrkDQAnUhRKSirs1oUZ1pqnTV29v1nQxwIBGhFwpM2rOxkhAQBAEAQGE0ga0udkGgknoBcoLXPLuzqI1c9TXyi5lkIZf7rBoPbCP+VZQvZy6/Y9LiUuzhDDx5K772z0p8QNuiseTsUHtmaPg2c+9FvY/osMR/xn0H+nr9vK3/X8o84gBZsyR7iSS8RtuSbC9zbkNcupU5v/AI/jp9T1UnHHNJbRv6lcqaxzy3Fbwi2K1iQNLka+a5ZSctztUsstNvMv+4W+kkb2087scbiA1x1ZfTPktqOIbajL19zh4nwiFWEq1NfEtdNn/c9d2bJheW8Dn6rsPjVoyWUlggCAIAgPNN262eM1pjpROwVkxNpAx4zFwGlpvlbjmuelKSzWXN89T6PiFHD1JUVUqZX2cf6brna7vp6Fjn24yajZUQVLKVjjm+RjXEWuC0Bxtiv56cVp2ilHNe3iefHBTo4mVCpTc2uSbXne21vAhaTeqUw18ZlEzoYC+OZrO7JxNOrbAXabZgWKy7R2kr3st/U76nDqaq4eWXLnlZxbvs1z7zm2e2rpaCOqjfGYmRtcafu2hpYbEnvPmLyDcnS50T4oU8y2XL+/XvLVf4XFY2VCcXmbaU763X/52y8l9yf3h2o60TmVzKVr2Atb3bZJHE53sb+GxGQb6rWctvisefg8PfMnRdRp2bzNJf38X5HZuTtt1XT45MONj3McWghrsOjgDmLgjJKU3KN2Z8TwkcNXyQ2aTV9bX5XKhvdiFfPUsuXUjad9h+El2MezvyWNT53L/rb83PZwDTwkMPLaq5rz0t9Ubd/pRVl7Wm8dPTGU8scvyezA4+qV/iuuiv5vb8lOD3w2RvSVSaj5R3+rSJ7aNc5tLTuFWylDmC5cxsj3ktFg0ONud/CdeC3m7c7HmYekpVZx7J1Gn1aS1e9vdEfQb0TPoq49410tOHYZWswh4w3a7A4WB1ytZZdo8kn0udlXh1KOLoRytRqWvG97a6q6Pku0NoMphXd7G5oY17qfuwG4DYn7S+LFY3vp0Ut1FHP9CKdLA1MQ8KoNatKd9b/+O1r+Y3nr6tnw00FW5sVTNGxrO6hOASNv8zmknTjzSpmVmna7XQjA0sPJVYVaV3TjJ3zS1a89CR2tLNBDGJdoNidd15HRRmSQkgtDW/KLDI2aeCvLRK8v397jlw0YVpycMPm20UnZdbvf6kFW7bfVbKrhIWvdE7Bja0sEgDmkOwn5T0WMpudKV+R6dLCRw3EaGRNKSvZu9tHpdbnoNALRs/uj6LqPm5fM/FnQhUIAgCAICG30lLKCrcNRTyf9hUS2Zth0nVin1RB9lsAbQQW4tJ/+TiqR+VeCL8RlmxU3+7FxKk4zyDtr2neSGAO+UF5HU5D8sXuuTEy2R9Z/p6jlpSqPduy8FuVeXPZQ6S3/AOpw9NVrJWwy/eZ0RknxCducfYqWHyXFc78tuh1N5/ssmd8U7XPddxdpd/TRSXu8HC7zGX0t7r2ITc4qR8Bxeh2GKlFbbrzLyrnnhAfCUBxN2gMVrZG1ra25lQVzHapLFI2dsuvpnVLYm0+GaeSQSOc9xaHnLwBtiRlxWMYTjdK2rb/V/c9qvisFX7OVTPeMVGyS1t33NbtzZYYqUwObI+ne9xbISGyGS2J2V7OHBHSay5Xt179yVxSFWdXtk0qiSvHeNtl4dTr2bu/M6oqJKoRlk8IjLWXAbkQW565H5uJ4BSqbzSlLmvcxrY2kqVKFBNOEm7vntr68vqcz9gVxpxQl0XcCze9GLvXRg3DcFsINha99FXs5OORvTrzsb/x+EjXeKjGWffLplTfO+7XOx01OwaiGq76nEL2uiZGRIXAx4MgW4QbjpkrOElPNG3mYQxdCphlRr5k1Jy+G2t+t+fed25Ox5aVkzZi0ufM94LdCHWzt905HLO3NWpxcY2fV/cy4liqeJqRlTTSUYqz7vv46HyDYLjU1z5cJjqGsa22ZwiPCQRbLMnmoUPik3zsJ4xdlRjDend+bd0Rmxd0ZYqKqhe5rppWOaHXNvkwR52vYADhlc6qkaTVNxb1f6jqxHE4VcbTrRTUIW0573l9T4/d6qYaSaMRPkhpxC+OQuDdBd7XAE3uLaaKzhK6lpe37YhY3DzhVpTzKMpuSatffZroc1VseeCm2pJOWEzMLgWXAybYjCdLaDM3sqThJQm29/Y3o4qjWxWFhSTSg7a+PU+0mz66oooqcuiEL42AyjF3pZYHDhPhBtkXX9FLhOUcra8SksVg6GJlXjGTmm7R0y3u9b7252JneLYD5Y6RkWG0E8byCbeFgIsMszmFpOOa1upxYPGRpdq6l7zhJadX+DDbuxqj4uOqgEbyIu6dHIXNA8WLE0tBz4FVlGWdTj0tqXw+Ko/wrw9XMvizXjbXS1nc46HYNXHFWWMLpZpA9pc092b4cQLCDbQga8FCpzSlZq7ZrVxmFqVaN1JQhHK7PXnbUuNMDgbewNhe2l+K2PIdr6G1CAgPL96+0l9JtERAYqeMBsrcOFxcdSCfwi1tAbnXIjnnXyzt6nv4ThUKuFc56SesXfTzX35no2zNox1ETZYXB7HC4I+nQ9Fummro8StRnRm4TVmjpJtqpMyLq9pUsrHxOnhIc0sc3vGX8QsRa/VDdUa0GpZX12ZStw9uR0gkoamRrJIHEAuIAezNzXNPEFpvZZJpfC3sdmJw1TEz7alFvNulyZcqnb8DYXTd40sAJuCDkP30Vnors5f4Ks6qpZXd9TwyCmm2vXkgEBzruP4GfvbIcyuGKdad3sfYV6tPAYdJf06Lvf76F+3t3fbG10DQGskiBbyBYA0+2Fh9V6UoqcMh8vhMXKNWNWWtnr5njcsZabHIgkG/MLx2mm0z7ayaTTNrdFkzsjorHrHZICYH30M2XDINbdephNKWvU+M/1LJPERt0/LPRH17rnC0EDiTr6cPdb3PnMxsgrfxjD1vl/oiZKlc07RrM8DcyRnxtfQeZRiVznhYQM8uZ4+/7KDIkqF922vexVkax2OhCwQBAEAQBAEAQBAaqumbKxzHgOY4WcDoQeChq6sy9OpKnJTg7NbMUtO2NjWNFmtAAHIDIBSVk3Jtvdm1CAgCAIAgCA/LG8VQZKqd+Jz7yvIcTckYjhuD0Ay4LzJv4nfqfd0IONGCiuS6dOhN9n+9M9HMGx+JkrgHRuyFybBw5H6+1tMPOSmocmY4/CU8RRcnuk2n4fhmzf/fOrqZnwPPdRxuLTGy4DrcXZ+LTy+qvWqNto5MBhIU1GcdW0nfx6dCqUsBeQ0eIkgCw16LmUXKWWJ7EbKOab0XOx6fsbsqD4w+WRzZCBYDQdM9V2PDRcbSdzwv99p0q2anTVvF3ZHby9n1RTxPkD2vY0XNrg245dNVzvCZE2peR7FHj9DGNUrOMn129Tt3M7QKWjYyJ1KY8xiew4rni4ggE+/ktqeJiklax5ON4PWqTcnUu+j08j1Wop4a2FrmuDmnxMe3O3UfmCF1p80fOSjOlJxkrNHnO9HZ4+Rxe0gO4kDwu5X/CfdY16Eamq0Z7fD+NdhHs6ibj9iE2TuhTxAybQnY1jdGsObul9fQC/VYxwsYK9Rnp1uLVK7UMJBt9Wtvx6m6i36poZRHBAW04vbPxXvm63H6q/wDFQi8qWn7yMavCZ4mDlUqXqfTwPRdkbfinYHREWPTTpZdNsyvHVHzeKwNbDyy1FZmzbtSxkEjnOsAw3PoVGi1ZXBU3PEQSXNEJ2XQ2o2k3zc4i/InLyFgs6Gbso5tz1P8AUMoPFvJ3FuwDkrHz5voAPFbmrLYvA61JcIAgCAIAgCAIAgCAIAgCAIAgCAID82dpNCYtpVALA0PdjaPDbCdHZaXsctVwV01I+v4bKMqMbau2vl18uhy7p7MlqamNkQIzBLs7NAOZ6fqqUYNzVup24vFQoUpSns1Zd76IvW9XZVO+QzQSB7n5va7wm/MEZWPJdVag5SbieHg+K0oxUaqats1r6mG5m4s0FY01ODJhc1rfFbOwJNvNTRo9n8T3M+J8VVankp3t6Hr8TLABa7ngI07QiDo3Ai4It53Q0pycJKS3R+ZdqU4ZLIwfce4DyBt+y8mSyya7z9JUlUgpLpf3L32O7xuinNLI77KW5YD914F/QEA+oC68LU1yM8HjeDUqXbLeP2/seizVLpyXnOPMMZfIgfeI431zXfax8m1bQ8S7QJS6skbc2jsANLZXP5krzsTJupY+14fSisJBre1/qyvxD+fX9FzSPSpK2hd+zPaAbVtheSGTZa2AePly0N9PULowdVxk49Ti47RdTDZ47x125c/c9rOxo3AtkAe06hwBHsvQPh4znGWaLs+45ZKBtOR3fhYfujQH9Ap3Kzk5at6mfenO6rYzsSFC04bnU5qS6OlCQgCAIAgCAIAgCAIAgCAIAgCAIAgPP+1Hcp1aGzwC87AGlt7B7Lkj/mBN9dL9FhWpZ1dbns8K4hGg3Tq/K9fB+xMbjbrMooW+Ed64DvHcXHz5C5stKcFBWRxY7GTxVVyb05L959S0K5xkJL/5w/8ApN/7nKHsUmS7VCCOasmAY7yOSEp6nk2+O6UbwZoTheG3eyxOI8xxDuBCxrYbtPijv9z6zhnFcqVKpquT6FZ3LpGmsZHJia8nIZtPM/lcW6rHBxtP4t7aHo8Wqr+Fl2dn1PbapgY0A5AD+Bdy3Pgle54Rvk4GslJtd1j7gW+i8/GRaqXPvuGTj/DRi97W+v2ISNvP6dFzNndThZXf27v3bzN9PUljmvabOY4OaeoNx+aReWSZepapBxez/J+pqd+JrTzAPuvZPzNqzsaNqR3jOVyMxbVCCPo4XPAuPMpYoTTW2FkLn1AEAQBAEAQBAEAQBAEAQBAEAQBAEAQBAEBW99a+OkiFU8kYCGG2ZcHm1vTX0KrJpK7NKNB1pqKI/Y/aJRygAyYD/bGEe+izVaneykelPgWLjHPGOZdxKSVjJc2OBYdCDiBvytwWyVjypUnTlaS1MWwtJva/DU/vZLlczRXu0DYbXQfERACaHxtc2wJAzPXqPJZVYuaunqtUe3wPHdnV7KprGWln1/vsU2p7RXSR2EZx2sSTkDbW2v0WU8ZFLRanp0eA03VzX+G+1tTXsrcWatpp6k3742dEDljAzIz/ABAi3DIKkaUqkHOe72L43iFLDYmNKFrJWlbl/jnzKRI0scQ4EOBILSCCCMrWXI4vY9hVFpLck9jbvVFTnHG7ux8zyLNA6E6noFtSw8pvbQ5cTjaWH/5H5fux7wzfKhia1rqmMENGVySOhsMj0K9GU4p6s+MjgcTP4lBkvszbEFSLwTRyW1wuBI8xqEUk9jKrh6tL/ki14naBbRSYn1AEAQBAEAQBAEAQBAEAQBAEAQBAEAQBAEBzV9V3bL2udANLn9B1QhuxXtpbDFczDUkuaTfCCWtBF8wB56nNVlZ6MvQxM6M88NyBquymnIAjkkbnpk7L2y81zywtKT5rz9z6Gl/qatGOWUIv1RLbC3adRgsEjpIvutIa0tJPixOAu7pyXRFKMbI8nG42OKlncEpc318nsS56+g0AUnnMjtt/asfGNHNc0n0/1+qskjpw01Tqqb5NMpG7HZfIZA+qsGfgabk58ToB5X14LhpYW2s/Q+nxn+oKaTWGTu+bWnkuvp5nrtNAI2hrQAALey7T5Ntt3Z5r2qxbOic2aUN+Ju0ljPmkbp4wMh5m17WzWU+yveaue1w2ri8rjB2j1fLwKjtftLkfD3NNG2GO1r6ut04D2KyniXf4VY9CjwylF9rUbk/RflsoveElcjXM9btJyZtpqh7HBzXFrho5twR5EfVL21RKbacZbeF/K2zPVez/ALTXF7aeudcGwbMdQToH8x/a9+Y66Ne+kjw8fwmMk6lBWa3j7dPzy10PXgV1HzQQBAEAQBAEAQBAEAQBAEAQBAEAQBAEAQERO/vH34DIfqfW30UNmE3dnbELWCqSjdZSXPhFwgIyaiN/DxN/PopBHS072ZkEZ3v1zv8AorIsmWSlN2N8lBJSu07fU0MYihI7+QanPu2/itzPC/IlY1quRabs9fhfD1XbqVPkX1ft1Pz7V1L5Xukkc5znEkkm5PmSuXx3Pa3vZWXJLojYSRZZaHc3KNj7b+eqgtbf95mLjle/HrkpS1Kyksl78/T+x8GvUZEcwVJRXb03WjXVfuqPaOyTfMyWo53XcB9i4nNwH3DzIGnTyXXh6uZZXueJxnAKP8+ktOfv7nqS6T54IAgCAIAgCAIAgCAIAgCAIAgCAIAgObaE2BhI10Hmcv8AX0QrJ2RyU0VgOioYI6Y1BY2gqxbuByQkxl4HkpJubW2cM1JcOIa0k5AC/kAhKTbsj8vb2bWdVVEszj87iRxs3OzelhYLzZSzzbPu+zVCjGmuSV/yQg0/nROZitY2/eR0ONvThnxCzWp1yeXy/KMW5fziFL1Kx+F6frR8cdbaHI+vFEVk7ptbPR+fP3Mjwuf9lHgXd9HJ/wCDdS1jopGyRus5jg5p0sQbj0UxummiKmWUXB7e/wDY/S+5+8LK6mZM2wdo9t74HjUeXEdCF6cJqSuj4rF4WWHqOD25d6JtWOUIAgCAIAgCAIAgCAIAgCAIAgCAICO2xn3Y5uJ9h/qhnU2M42ZW4Ku5Tc2aBQNjnppruN+f5HRSNLnY9C5rJ/NAZUbsiORVi6ITtEre52dUuvYlmAf+4Q39Ss6sssGz0eF08+Lgnyd/TU/M9W7w3P8AOH0svPhufV4p/wAtvqabZn+clfkc1nmf70Ohrr36tH6rNqx2RlmbXVL8mBdYX/mX8Km3Izc7LM/391M36fz+f7qEaTslf9/fc+Nz56fTVHoRHVd1v8nwnopIbty/f3QuPZrvR8DVAPd9jLZr+Q/C/wBL+xctKNTLLXZnNxDCLEUcq1ktY+3mrH6Jab6L0D4w+oAgCAIAgCAIAgCAIAgCAIAgCAICL2rKBJCDlfFb0tklmUnFtXR13sCq8inI55XYjhbqUSCV2bZ4g3CQOn7KWi00bIXXCghGNRkCpLHzZ5viPVSWsUrtrqMNA1g/4kzR6AOP1AXPiZWge3wKk5121yj92keBTi7W9bfVckN2e/XV6ce+33MGDM+Z/RWexlTXxO/V/g3NGg4Z/VZs6YpNJctfuYPy6/65H+dVZGVS6d9176fviLeHPyNv55JzJS/l2fLR2/fAN09f90ZEdtev+fUxY7P8vUKWikJ62v3eaNjDpzt/P2VWbwd7dbfvse39km+HextpJz9o0ERuP3mt+5fi5v0XZQq5vhe/3PC4tw9xX8RBaP5l0ft+T0xdB4AQBAEAQBAEAQBAEAQBAEAQGL3houTYBCG7EPNtN7nER5Dnxy48gEMnU6EHvLu6+sYD30jXsN2EOIAJFvlHTiqzjnVk2vA9ThnEI4abc4qUXv8Av4Md3aevbIYqtzSwNs14zLiOZ106KIKp/XbusdXE3gKkVUwqs29U+XgXGmpgzqeaueMkbZGYgQeKEsju+7snGQBz0H+iixSMJN2SK/vDv1TQgtDzI/8ACzM++izlWpwdpPXoj3MJwLFV/iccser9tyf3bqWy07JGm+MXPMHi08iDlZap3R5mIoyo1ZQlumUHt4J7mmHDG8+wH7rlxXyrxPa4CtangvueLzDJo5fuuSL3Z71eKtCPT3OeMZ+v7rR7HFTSzefub+Xmf3VDrtZrxfufXHP1+oULYmT+K3l6owGtr6jy/nBW5XMlfNlvv++x9B/Y81BZNJO/g+v7/YwLM/z9Rr+itfQzdNZm/PzW9vozczMXB5/mVR6Ox0wtKGZPr9yX3YpJ5J4xTB3eBwIc37tjqTwHVTBScllE6tGlScq3y217+5eJ+naQuLG47YrC9tL2zsvUZ8DK13bY2oQEAQBAEAQBAEAQBAEAQGuaYNFzf0/mSEN2IWeV0h8WTQbqDmlJyeplGywuBmSgR1xPyCi5ZMymHLVSXTOuCTELqTRO5sQkiN5qZs0D4HC/eC3kPxeY4KGk1ZmlGu6FSNSO6I7YO6dLAzwRC/4neJ3udFWEYw+VWOuvxfFV3aUnbotESEf2JJaNdW8PTqtb33OSU871KF23TB9PTObwkeDfgbBcmLVorxPd4EmpVF3L7njj9R/eP0uuJbHvz+ZeL+1zlj4+n1K2fI8+nrm110+7N7c/yPvks2dcdVr3MSuz9kiiasmn6GDyL/zyP1UoyqNJ/vg/uZsbcH8/T+BQ3Y0hHMn9fL9R8P6IHrsb9mUrpC1jGlziTYNFyfQdLpJOUrIUGqdO8tEru/I/QG4m4rKH7TEXyObYk5DnYN8wNeS9CnSVPbc+Wx3Ep4pKNrRTuuvdcuq0PNCAIAgCAIAgCAIAgCAIAgNdRCHtLToUIaurENLG5pwu9LaWCixzSjldjZi4D38+HshBm12Z6ISdFxceSFzOnNipLxZ0TSYQShduyI1huST/ALn9goMb3N8Zy9EJQlII6jIhCxTd/ditqIbaZ3HR1rAkciMlMqSqrK/I9bhmNlQm+jVn4Hh9dTOjeWP1abH2IXlOOWTj0PsJNTUZX0a/DI+MWceRv9brR6xOCmstZrk7/e5ui0PQfqqS3Oqj8r7kfX/eULkTP+o1ytBOV7deoVotpGVaMZSstn170faduZv7/wA9FEu4nDxabUvX96qxdNztxJa1zi4GOIXGK2ZNsrDRwvrotaVFy1lp9zn4hj6WEeX5pdPd8u49o3c3Rp6RgEcbcQsS7UkgEXuc+J9yu6MVFWR8tiMXVrybk9OS5JdCwAKTmCAIAgNdRJha51r2BNtL2HPgjLRV5JFYn36gY8xuLQ8EgjDUn5TY2tT558QsXWSdvf2PQXDZuGdbdbw/9ywiSb8Ef9R3+WtdTitT6v0XuMc34I/6jv8ALTUWp9X6L3GOb8Ef9R3+WmotT6v0XuMc34I/6jv8tNRan1fovcY5vwR/1Hf5aai1Pq/Re5A7Q30hglfFI5gkZbEB377XAIzbARoRxWTrJOz/AD7HbT4bUqQU47Pa+VfeaMKrfmnjdge5gcGtdYfEOye0OacoDqCCjrJOz/PsTDhlScFNbO//AFW2j3mWWkmxtDiANdCSNeZA+i1R500k9DcpKmqogDxY+h5IQ0mRMlO6PUXaOI/UIYODRrhlBDj/ADoo2IOkTXHt+eSAOeNdSpLJmVRO42FtOHMnRCZyNUbs/RCF1NzXWAvySwMJZPzH0yKFkzlnYX3YBfFrxClaF4OzueSb3dn1WySaRkZkjuSMLsb7ZZ214nIX0K4q1GTm5I+vwvFKE6cac3aWi2sr+Pd+SkQ7Jmc/CInkixLQDisSADbXUhZKLeiWp0Nxg1KT08SSg3Xq3FoEEpxMxNIbkWkEjPT0vdR2M9rGn8Xh43cqi0ut19iWpezqulcR3WC1r4yAD5WvdWjh6ltTGvxTBxtJSvfovcs1B2OuIa6WYXuMTWj7vEBx4342W8cMluzzanG4Znkhy0vbyuXag7OqGLMQgnI3cS43HmclqqUFqkebLieLf9dvCxa44g3QLQ4DNAEAQBAEBorv/Df/AHT9FD2L0/nXiVjeCindXtfC1wPwUzWvt4WyOPgBdoDeyylGWe66M78PVpLDqM//ALItrus7lLpdn1bWFojqu87tgAEcjAKjGCJDI+R1yBiu4NDSDbJYqE7c+Xr13PVqYjD50242vJ7ptxt8qSirX0sr3RI7O2bWCSIMErJRHUCeSVr5WPeXagggEOHy20Voxnp4O5hVrYa0m7STlFxSaTSs+57c+r1Itmy9oOhlY1s7Gmnic4kPxOdGHWjbxuXOBNuDFTJUcWu5f4OmOJwcasZOz+Ofgk3u/LReN+RvFBWNM7nwVErTLUCJgdIzC53d4Xkg3LS3EG2yuDzVnGab0vvYyjVw0o00pqLSp5nZO9k9NVunvfufIk92dovoPiHTRzd08xd03A+NpOF2PC2RxLdBe5uTnYcJjJ07t91jKvQjjHCNOSzJSzO9+el2kr+ljmmnl+LrKiH41jZmwuiMMIe2QiLRxc0gAE2yPEqGpZpNX1ta3gaR7LsaVOfZvLmUszd18XKzJ7cWGp+Kq5aqNzHyR0xJtZpcIyHWOlxlcDQrWkpXbl3fY4OIToulShSd0nPxtm0v5FwptD/ed/3Fao86e/kjcpKBACgND6NhFsIQjKjX8A2/FCMqNsdM0aBCbIxqqQP6HmhEopnI6jeDcWKFMgFNJ0y/NBkZlHs4m2I+gQsonZBThgyQskbbISavhm3vhF+dkHcZiMckB9sgPqAIAgCAIAgCAIDGWMOBadCLHhr1GiEptO6Of4FvOT+pJ/iUWNO1l0XovYfAt5yf1JP8SWHay6L0XsPgW85P6kn+JLDtZdF6L2HwLecn9ST/ABJYdrLovRew+Bbzk/qSf4ksO1l0XovY11OyYpG4ZA57eTnvI9i5RlTJjiJxd42XkvYzbs9gAALwBkAJJAB/1KbEdrLovRex9+Bbzk/qSf4ksO1l0XovY3wxBosL2z1JcczfU5qUUlJyd2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8437" name="Picture 5" descr="D:\Documents\Dokumentumok\Szláv népek kultúrája\marteni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933056"/>
            <a:ext cx="2505075" cy="1828800"/>
          </a:xfrm>
          <a:prstGeom prst="rect">
            <a:avLst/>
          </a:prstGeom>
          <a:noFill/>
        </p:spPr>
      </p:pic>
      <p:pic>
        <p:nvPicPr>
          <p:cNvPr id="18439" name="Picture 7" descr="http://gradvelin.com/apic/baba-marta-velingrad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45024"/>
            <a:ext cx="3960440" cy="2640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Ünnepek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b="1" dirty="0" smtClean="0">
                <a:solidFill>
                  <a:srgbClr val="0070C0"/>
                </a:solidFill>
              </a:rPr>
              <a:t>Húsvét  </a:t>
            </a:r>
            <a:r>
              <a:rPr lang="bg-BG" b="1" dirty="0" smtClean="0">
                <a:solidFill>
                  <a:srgbClr val="0070C0"/>
                </a:solidFill>
              </a:rPr>
              <a:t>(Великден)</a:t>
            </a:r>
            <a:endParaRPr lang="hu-HU" b="1" dirty="0" smtClean="0">
              <a:solidFill>
                <a:srgbClr val="0070C0"/>
              </a:solidFill>
            </a:endParaRPr>
          </a:p>
          <a:p>
            <a:r>
              <a:rPr lang="hu-HU" dirty="0" smtClean="0"/>
              <a:t>az ortodoxia legnagyobb ünnepe</a:t>
            </a:r>
          </a:p>
          <a:p>
            <a:r>
              <a:rPr lang="hu-HU" dirty="0" smtClean="0"/>
              <a:t>Krisztus feltámadásának ünnepe</a:t>
            </a:r>
          </a:p>
          <a:p>
            <a:r>
              <a:rPr lang="hu-HU" dirty="0" smtClean="0"/>
              <a:t>Virágvasárnap, Nagyhét</a:t>
            </a:r>
          </a:p>
          <a:p>
            <a:r>
              <a:rPr lang="hu-HU" dirty="0" smtClean="0"/>
              <a:t>két hét böjt</a:t>
            </a:r>
          </a:p>
          <a:p>
            <a:r>
              <a:rPr lang="hu-HU" dirty="0" smtClean="0"/>
              <a:t>Húsvéti kenyerek</a:t>
            </a:r>
          </a:p>
          <a:p>
            <a:r>
              <a:rPr lang="hu-HU" dirty="0" smtClean="0"/>
              <a:t>Húsvéti tojás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19458" name="Picture 2" descr="D:\Documents\Dokumentumok\Szláv népek kultúrája\husv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655569"/>
            <a:ext cx="3744416" cy="1965818"/>
          </a:xfrm>
          <a:prstGeom prst="rect">
            <a:avLst/>
          </a:prstGeom>
          <a:noFill/>
        </p:spPr>
      </p:pic>
      <p:pic>
        <p:nvPicPr>
          <p:cNvPr id="19460" name="Picture 4" descr="http://s.rozali.com/p/k/o/kozunak-(3)-43773-500x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12976"/>
            <a:ext cx="3900129" cy="2605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Népszokások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b="1" dirty="0" smtClean="0">
                <a:solidFill>
                  <a:srgbClr val="0070C0"/>
                </a:solidFill>
              </a:rPr>
              <a:t>Május 6.</a:t>
            </a:r>
          </a:p>
          <a:p>
            <a:pPr algn="ctr">
              <a:buNone/>
            </a:pPr>
            <a:r>
              <a:rPr lang="hu-HU" b="1" dirty="0" smtClean="0">
                <a:solidFill>
                  <a:srgbClr val="0070C0"/>
                </a:solidFill>
              </a:rPr>
              <a:t>Szent György-nap</a:t>
            </a:r>
          </a:p>
          <a:p>
            <a:r>
              <a:rPr lang="hu-HU" sz="2400" dirty="0" smtClean="0"/>
              <a:t>juhászok és nyájak védőszentje – új állattartási év, fejés kezdete</a:t>
            </a:r>
          </a:p>
          <a:p>
            <a:r>
              <a:rPr lang="hu-HU" sz="2400" dirty="0" smtClean="0"/>
              <a:t>katonaszent – a hadsereg ünnepe (felvonulás)</a:t>
            </a:r>
          </a:p>
          <a:p>
            <a:r>
              <a:rPr lang="hu-HU" sz="2400" dirty="0" smtClean="0"/>
              <a:t>Szertartások célja: az emberek egészségesek legyenek, az állatok szaporodjanak és sok tejet adjanak</a:t>
            </a:r>
          </a:p>
          <a:p>
            <a:r>
              <a:rPr lang="hu-HU" sz="2400" dirty="0" smtClean="0"/>
              <a:t>bárány (</a:t>
            </a:r>
            <a:r>
              <a:rPr lang="hu-HU" sz="2400" dirty="0" err="1" smtClean="0"/>
              <a:t>kurban</a:t>
            </a:r>
            <a:r>
              <a:rPr lang="hu-HU" sz="2400" dirty="0" smtClean="0"/>
              <a:t>)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20482" name="Picture 2" descr="D:\Documents\Dokumentumok\Szláv népek kultúrája\gyorgy_na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494469"/>
            <a:ext cx="2736304" cy="1744778"/>
          </a:xfrm>
          <a:prstGeom prst="rect">
            <a:avLst/>
          </a:prstGeom>
          <a:noFill/>
        </p:spPr>
      </p:pic>
      <p:pic>
        <p:nvPicPr>
          <p:cNvPr id="20484" name="Picture 4" descr="https://encrypted-tbn1.gstatic.com/images?q=tbn:ANd9GcTd3SrDoI9F7Bhf8e95uCRsu_j8aU3pXDxVvycBm1SRXdYdjUD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77072"/>
            <a:ext cx="3456384" cy="2119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Népszokások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b="1" dirty="0" smtClean="0">
                <a:solidFill>
                  <a:srgbClr val="0070C0"/>
                </a:solidFill>
              </a:rPr>
              <a:t>Június 24.</a:t>
            </a:r>
          </a:p>
          <a:p>
            <a:pPr algn="ctr">
              <a:buNone/>
            </a:pPr>
            <a:r>
              <a:rPr lang="hu-HU" b="1" dirty="0" smtClean="0">
                <a:solidFill>
                  <a:srgbClr val="0070C0"/>
                </a:solidFill>
              </a:rPr>
              <a:t>Keresztelő Szent János napja</a:t>
            </a:r>
          </a:p>
          <a:p>
            <a:r>
              <a:rPr lang="hu-HU" sz="2000" dirty="0" smtClean="0"/>
              <a:t>Keresztelő Szent János születésének ünnepe</a:t>
            </a:r>
          </a:p>
          <a:p>
            <a:r>
              <a:rPr lang="hu-HU" sz="2000" dirty="0" smtClean="0"/>
              <a:t>a férfiak megfürdenek a folyókban, tavakban</a:t>
            </a:r>
          </a:p>
          <a:p>
            <a:r>
              <a:rPr lang="hu-HU" sz="2000" dirty="0" smtClean="0"/>
              <a:t>a nők gyógynövényeket és virágokat szednek </a:t>
            </a:r>
          </a:p>
          <a:p>
            <a:r>
              <a:rPr lang="hu-HU" sz="2000" dirty="0" smtClean="0"/>
              <a:t>nagy koszorút fonnak</a:t>
            </a:r>
          </a:p>
          <a:p>
            <a:r>
              <a:rPr lang="hu-HU" sz="2000" dirty="0" smtClean="0"/>
              <a:t>mindenki átbújik alatta </a:t>
            </a:r>
          </a:p>
          <a:p>
            <a:endParaRPr lang="hu-HU" dirty="0"/>
          </a:p>
        </p:txBody>
      </p:sp>
      <p:pic>
        <p:nvPicPr>
          <p:cNvPr id="47106" name="Picture 2" descr="http://dariknews.bg/uploads/news_images/201506/photo_verybig_1458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429000"/>
            <a:ext cx="4681364" cy="3118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Népszokások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b="1" dirty="0" smtClean="0">
                <a:solidFill>
                  <a:srgbClr val="0070C0"/>
                </a:solidFill>
              </a:rPr>
              <a:t>Október 26.</a:t>
            </a:r>
          </a:p>
          <a:p>
            <a:pPr algn="ctr">
              <a:buNone/>
            </a:pPr>
            <a:r>
              <a:rPr lang="hu-HU" b="1" dirty="0" smtClean="0">
                <a:solidFill>
                  <a:srgbClr val="0070C0"/>
                </a:solidFill>
              </a:rPr>
              <a:t>Demeter-nap</a:t>
            </a:r>
          </a:p>
          <a:p>
            <a:r>
              <a:rPr lang="hu-HU" dirty="0" err="1" smtClean="0"/>
              <a:t>vértanu</a:t>
            </a:r>
            <a:endParaRPr lang="hu-HU" dirty="0" smtClean="0"/>
          </a:p>
          <a:p>
            <a:r>
              <a:rPr lang="hu-HU" dirty="0" smtClean="0"/>
              <a:t>a telet hozza (Szent György a nyarat)</a:t>
            </a:r>
          </a:p>
          <a:p>
            <a:r>
              <a:rPr lang="hu-HU" dirty="0" smtClean="0"/>
              <a:t>a bolgár kertészek ünnepe:  </a:t>
            </a:r>
          </a:p>
          <a:p>
            <a:pPr>
              <a:buNone/>
            </a:pPr>
            <a:r>
              <a:rPr lang="hu-HU" dirty="0" smtClean="0"/>
              <a:t>a kertben végzett munka befejezése</a:t>
            </a:r>
          </a:p>
          <a:p>
            <a:r>
              <a:rPr lang="hu-HU" dirty="0" smtClean="0"/>
              <a:t>„osztozkodás </a:t>
            </a:r>
          </a:p>
          <a:p>
            <a:pPr>
              <a:buNone/>
            </a:pPr>
            <a:r>
              <a:rPr lang="hu-HU" dirty="0" smtClean="0"/>
              <a:t>napja”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21506" name="Picture 2" descr="D:\Documents\Dokumentumok\Szláv népek kultúrája\demeter_na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140968"/>
            <a:ext cx="2329372" cy="3156299"/>
          </a:xfrm>
          <a:prstGeom prst="rect">
            <a:avLst/>
          </a:prstGeom>
          <a:noFill/>
        </p:spPr>
      </p:pic>
      <p:pic>
        <p:nvPicPr>
          <p:cNvPr id="21508" name="Picture 4" descr="http://www.bolgaregyesulet.hu/images/bolgar_unnepek/demet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221088"/>
            <a:ext cx="2232248" cy="1953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Népszokások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b="1" dirty="0" smtClean="0">
                <a:solidFill>
                  <a:srgbClr val="0070C0"/>
                </a:solidFill>
              </a:rPr>
              <a:t>December 6.</a:t>
            </a:r>
          </a:p>
          <a:p>
            <a:pPr algn="ctr">
              <a:buNone/>
            </a:pPr>
            <a:r>
              <a:rPr lang="hu-HU" b="1" dirty="0" smtClean="0">
                <a:solidFill>
                  <a:srgbClr val="0070C0"/>
                </a:solidFill>
              </a:rPr>
              <a:t>Miklós-nap (</a:t>
            </a:r>
            <a:r>
              <a:rPr lang="hu-HU" b="1" dirty="0" err="1" smtClean="0">
                <a:solidFill>
                  <a:srgbClr val="0070C0"/>
                </a:solidFill>
              </a:rPr>
              <a:t>Nikulden</a:t>
            </a:r>
            <a:r>
              <a:rPr lang="hu-HU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hu-HU" dirty="0" smtClean="0"/>
              <a:t>vizek védőszentje</a:t>
            </a:r>
          </a:p>
          <a:p>
            <a:r>
              <a:rPr lang="hu-HU" dirty="0" smtClean="0"/>
              <a:t>uralkodik a tengerek, a folyók, a tavak és az egész víz alatti világ </a:t>
            </a:r>
          </a:p>
          <a:p>
            <a:r>
              <a:rPr lang="hu-HU" dirty="0" smtClean="0"/>
              <a:t>ponty készül</a:t>
            </a:r>
          </a:p>
          <a:p>
            <a:endParaRPr lang="hu-HU" dirty="0"/>
          </a:p>
        </p:txBody>
      </p:sp>
      <p:pic>
        <p:nvPicPr>
          <p:cNvPr id="22530" name="Picture 2" descr="D:\Documents\Dokumentumok\Szláv népek kultúrája\nikulden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05064"/>
            <a:ext cx="3295915" cy="2471936"/>
          </a:xfrm>
          <a:prstGeom prst="rect">
            <a:avLst/>
          </a:prstGeom>
          <a:noFill/>
        </p:spPr>
      </p:pic>
      <p:pic>
        <p:nvPicPr>
          <p:cNvPr id="22532" name="Picture 4" descr="http://www.jenatadnes.com/files/nikol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12976"/>
            <a:ext cx="3024336" cy="3172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Ünnepek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b="1" dirty="0" smtClean="0">
                <a:solidFill>
                  <a:srgbClr val="0070C0"/>
                </a:solidFill>
              </a:rPr>
              <a:t>December 24. Szenteste </a:t>
            </a:r>
          </a:p>
          <a:p>
            <a:pPr algn="ctr">
              <a:buNone/>
            </a:pPr>
            <a:r>
              <a:rPr lang="hu-HU" b="1" dirty="0" smtClean="0">
                <a:solidFill>
                  <a:srgbClr val="0070C0"/>
                </a:solidFill>
              </a:rPr>
              <a:t>December 25-26. Karácsony</a:t>
            </a:r>
          </a:p>
          <a:p>
            <a:r>
              <a:rPr lang="hu-HU" dirty="0" smtClean="0"/>
              <a:t>ünnepi vacsora: 7-9-12 féle böjti étel</a:t>
            </a:r>
          </a:p>
          <a:p>
            <a:r>
              <a:rPr lang="hu-HU" dirty="0" smtClean="0"/>
              <a:t>asztali áldás, kenyértörés, az asztalt nem szedik le</a:t>
            </a:r>
          </a:p>
          <a:p>
            <a:r>
              <a:rPr lang="hu-HU" dirty="0" smtClean="0"/>
              <a:t>Éjfél: jönnek a </a:t>
            </a:r>
            <a:r>
              <a:rPr lang="hu-HU" dirty="0" err="1" smtClean="0"/>
              <a:t>koledarok</a:t>
            </a:r>
            <a:endParaRPr lang="hu-HU" dirty="0" smtClean="0"/>
          </a:p>
          <a:p>
            <a:r>
              <a:rPr lang="hu-HU" dirty="0" smtClean="0"/>
              <a:t>férfiak népviseletben járják a házakat </a:t>
            </a:r>
          </a:p>
          <a:p>
            <a:endParaRPr lang="hu-HU" dirty="0" smtClean="0"/>
          </a:p>
        </p:txBody>
      </p:sp>
      <p:pic>
        <p:nvPicPr>
          <p:cNvPr id="23554" name="Picture 2" descr="D:\Documents\Dokumentumok\Szláv népek kultúrája\karacson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221088"/>
            <a:ext cx="3364879" cy="2163137"/>
          </a:xfrm>
          <a:prstGeom prst="rect">
            <a:avLst/>
          </a:prstGeom>
          <a:noFill/>
        </p:spPr>
      </p:pic>
      <p:pic>
        <p:nvPicPr>
          <p:cNvPr id="23556" name="Picture 4" descr="http://i.ytimg.com/vi/97jUN8zSci0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77072"/>
            <a:ext cx="4080453" cy="2295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Ünnepek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b="1" dirty="0" smtClean="0">
                <a:solidFill>
                  <a:srgbClr val="0070C0"/>
                </a:solidFill>
              </a:rPr>
              <a:t>Január 1.</a:t>
            </a:r>
          </a:p>
          <a:p>
            <a:pPr algn="ctr">
              <a:buNone/>
            </a:pPr>
            <a:r>
              <a:rPr lang="hu-HU" b="1" dirty="0" smtClean="0">
                <a:solidFill>
                  <a:srgbClr val="0070C0"/>
                </a:solidFill>
              </a:rPr>
              <a:t>Újév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szurvakane</a:t>
            </a:r>
            <a:r>
              <a:rPr lang="hu-HU" dirty="0" smtClean="0"/>
              <a:t> (újévköszöntés somfaággal). </a:t>
            </a:r>
          </a:p>
          <a:p>
            <a:r>
              <a:rPr lang="hu-HU" dirty="0" smtClean="0"/>
              <a:t>12 évesnél fiatalabb gyerekek </a:t>
            </a:r>
          </a:p>
          <a:p>
            <a:r>
              <a:rPr lang="hu-HU" dirty="0" smtClean="0"/>
              <a:t>díszített somfaágakkal köszöntő versikéket mondanak</a:t>
            </a:r>
          </a:p>
          <a:p>
            <a:endParaRPr lang="hu-HU" dirty="0"/>
          </a:p>
        </p:txBody>
      </p:sp>
      <p:pic>
        <p:nvPicPr>
          <p:cNvPr id="24578" name="Picture 2" descr="D:\Documents\Dokumentumok\Szláv népek kultúrája\uje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3735672"/>
            <a:ext cx="2520280" cy="2897742"/>
          </a:xfrm>
          <a:prstGeom prst="rect">
            <a:avLst/>
          </a:prstGeom>
          <a:noFill/>
        </p:spPr>
      </p:pic>
      <p:pic>
        <p:nvPicPr>
          <p:cNvPr id="24580" name="Picture 4" descr="http://www.kliment-school.com/images/news/2013-vasilica-ministerst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717032"/>
            <a:ext cx="3672408" cy="288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Magyar párhuzamok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err="1" smtClean="0"/>
              <a:t>Hriszto</a:t>
            </a:r>
            <a:r>
              <a:rPr lang="hu-HU" dirty="0" smtClean="0"/>
              <a:t> Botev          </a:t>
            </a:r>
            <a:r>
              <a:rPr lang="hu-HU" dirty="0" err="1" smtClean="0"/>
              <a:t>Vaszil</a:t>
            </a:r>
            <a:r>
              <a:rPr lang="hu-HU" dirty="0" smtClean="0"/>
              <a:t> </a:t>
            </a:r>
            <a:r>
              <a:rPr lang="hu-HU" dirty="0" err="1" smtClean="0"/>
              <a:t>Levszki</a:t>
            </a:r>
            <a:r>
              <a:rPr lang="hu-HU" dirty="0" smtClean="0"/>
              <a:t>                 Ivan </a:t>
            </a:r>
            <a:r>
              <a:rPr lang="hu-HU" dirty="0" err="1" smtClean="0"/>
              <a:t>Vazov</a:t>
            </a:r>
            <a:endParaRPr lang="hu-HU" dirty="0" smtClean="0"/>
          </a:p>
          <a:p>
            <a:pPr>
              <a:buNone/>
            </a:pPr>
            <a:r>
              <a:rPr lang="hu-HU" sz="1800" dirty="0" smtClean="0"/>
              <a:t>	      1848 – 1876                          1837 –1873                              1850 –1921</a:t>
            </a:r>
            <a:endParaRPr lang="hu-HU" sz="1800" dirty="0"/>
          </a:p>
        </p:txBody>
      </p:sp>
      <p:pic>
        <p:nvPicPr>
          <p:cNvPr id="5" name="Picture 2" descr="D:\Documents\Dokumentumok\Szláv népek kultúrája\hriszto_bot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2533158" cy="3746572"/>
          </a:xfrm>
          <a:prstGeom prst="rect">
            <a:avLst/>
          </a:prstGeom>
          <a:noFill/>
        </p:spPr>
      </p:pic>
      <p:pic>
        <p:nvPicPr>
          <p:cNvPr id="6" name="Picture 4" descr="http://purvite7.bg/files/Vasil%20Lev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564904"/>
            <a:ext cx="2736304" cy="3652966"/>
          </a:xfrm>
          <a:prstGeom prst="rect">
            <a:avLst/>
          </a:prstGeom>
          <a:noFill/>
        </p:spPr>
      </p:pic>
      <p:pic>
        <p:nvPicPr>
          <p:cNvPr id="7" name="Picture 6" descr="http://www.bolgari.net/files/admin_additional/Calendar/_a6ba9d861829bd8cf71eca508a339619_12786575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492896"/>
            <a:ext cx="2304256" cy="3680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Bolgár irodalmi nyelv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Korszakok: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1. az írásbeliség előtti időszak (kezdetektől a IX századig)</a:t>
            </a:r>
          </a:p>
          <a:p>
            <a:r>
              <a:rPr lang="hu-HU" dirty="0" smtClean="0"/>
              <a:t>2. az óbolgár időszak (IX – XII század)</a:t>
            </a:r>
          </a:p>
          <a:p>
            <a:r>
              <a:rPr lang="hu-HU" dirty="0" smtClean="0"/>
              <a:t>3. a </a:t>
            </a:r>
            <a:r>
              <a:rPr lang="hu-HU" dirty="0" err="1" smtClean="0"/>
              <a:t>középbolgár</a:t>
            </a:r>
            <a:r>
              <a:rPr lang="hu-HU" dirty="0" smtClean="0"/>
              <a:t> időszak (XIII – XIV század)</a:t>
            </a:r>
          </a:p>
          <a:p>
            <a:r>
              <a:rPr lang="hu-HU" dirty="0" smtClean="0"/>
              <a:t>4. az </a:t>
            </a:r>
            <a:r>
              <a:rPr lang="hu-HU" dirty="0" err="1" smtClean="0"/>
              <a:t>újbolgár</a:t>
            </a:r>
            <a:r>
              <a:rPr lang="hu-HU" dirty="0" smtClean="0"/>
              <a:t> időszak (XV századtól napjainkig)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Bolgár zászló</a:t>
            </a:r>
            <a:endParaRPr lang="hu-HU" dirty="0"/>
          </a:p>
        </p:txBody>
      </p:sp>
      <p:pic>
        <p:nvPicPr>
          <p:cNvPr id="2050" name="Picture 2" descr="D:\Documents\Dokumentumok\Szláv népek kultúrája\zászló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33670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 </a:t>
            </a:r>
            <a:r>
              <a:rPr lang="hu-HU" dirty="0" err="1" smtClean="0"/>
              <a:t>újbolgár</a:t>
            </a:r>
            <a:r>
              <a:rPr lang="hu-HU" dirty="0" smtClean="0"/>
              <a:t> időszak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b="1" dirty="0" smtClean="0"/>
              <a:t>1.</a:t>
            </a:r>
            <a:r>
              <a:rPr lang="hu-HU" dirty="0" smtClean="0"/>
              <a:t> Az </a:t>
            </a:r>
            <a:r>
              <a:rPr lang="hu-HU" dirty="0" err="1" smtClean="0"/>
              <a:t>újbolgár</a:t>
            </a:r>
            <a:r>
              <a:rPr lang="hu-HU" dirty="0" smtClean="0"/>
              <a:t> nyelven íródott első kéziratok megjelenése a XVIII század második felétől a XIX század első negyedéig.</a:t>
            </a:r>
          </a:p>
          <a:p>
            <a:r>
              <a:rPr lang="hu-HU" dirty="0" smtClean="0"/>
              <a:t>Kezdete: </a:t>
            </a:r>
            <a:r>
              <a:rPr lang="hu-HU" dirty="0" err="1" smtClean="0"/>
              <a:t>Paisij</a:t>
            </a:r>
            <a:r>
              <a:rPr lang="hu-HU" dirty="0" smtClean="0"/>
              <a:t> </a:t>
            </a:r>
            <a:r>
              <a:rPr lang="hu-HU" dirty="0" err="1" smtClean="0"/>
              <a:t>Hilendarski</a:t>
            </a:r>
            <a:r>
              <a:rPr lang="hu-HU" dirty="0" smtClean="0"/>
              <a:t> 1762-ben íródott </a:t>
            </a:r>
            <a:r>
              <a:rPr lang="hu-HU" i="1" dirty="0" err="1" smtClean="0"/>
              <a:t>История</a:t>
            </a:r>
            <a:r>
              <a:rPr lang="hu-HU" i="1" dirty="0" smtClean="0"/>
              <a:t> </a:t>
            </a:r>
            <a:r>
              <a:rPr lang="hu-HU" i="1" dirty="0" err="1" smtClean="0"/>
              <a:t>славенобългарская</a:t>
            </a:r>
            <a:r>
              <a:rPr lang="hu-HU" dirty="0" smtClean="0"/>
              <a:t> (A szláv bolgárok története) </a:t>
            </a:r>
          </a:p>
          <a:p>
            <a:r>
              <a:rPr lang="hu-HU" dirty="0" smtClean="0"/>
              <a:t>Vége: dr. </a:t>
            </a:r>
            <a:r>
              <a:rPr lang="hu-HU" dirty="0" err="1" smtClean="0"/>
              <a:t>Petar</a:t>
            </a:r>
            <a:r>
              <a:rPr lang="hu-HU" dirty="0" smtClean="0"/>
              <a:t> </a:t>
            </a:r>
            <a:r>
              <a:rPr lang="hu-HU" dirty="0" err="1" smtClean="0"/>
              <a:t>Beron</a:t>
            </a:r>
            <a:r>
              <a:rPr lang="hu-HU" dirty="0" smtClean="0"/>
              <a:t> 1824-ben megjelent </a:t>
            </a:r>
            <a:r>
              <a:rPr lang="hu-HU" i="1" dirty="0" err="1" smtClean="0"/>
              <a:t>Рибен</a:t>
            </a:r>
            <a:r>
              <a:rPr lang="hu-HU" i="1" dirty="0" smtClean="0"/>
              <a:t> </a:t>
            </a:r>
            <a:r>
              <a:rPr lang="hu-HU" i="1" dirty="0" err="1" smtClean="0"/>
              <a:t>буквар</a:t>
            </a:r>
            <a:r>
              <a:rPr lang="hu-HU" dirty="0" smtClean="0"/>
              <a:t> (Halas ábécé)</a:t>
            </a:r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r>
              <a:rPr lang="hu-HU" b="1" dirty="0" smtClean="0"/>
              <a:t>2.</a:t>
            </a:r>
            <a:r>
              <a:rPr lang="hu-HU" dirty="0" smtClean="0"/>
              <a:t> Az </a:t>
            </a:r>
            <a:r>
              <a:rPr lang="hu-HU" dirty="0" err="1" smtClean="0"/>
              <a:t>újbolgár</a:t>
            </a:r>
            <a:r>
              <a:rPr lang="hu-HU" dirty="0" smtClean="0"/>
              <a:t> irodalmi nyelv kialakulásának kezdeti korszaka.</a:t>
            </a:r>
          </a:p>
          <a:p>
            <a:r>
              <a:rPr lang="hu-HU" dirty="0" smtClean="0"/>
              <a:t>A Halas ábécé megjelenésétől a Krími háborúig (1853 – 1856)</a:t>
            </a:r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r>
              <a:rPr lang="hu-HU" b="1" dirty="0" smtClean="0"/>
              <a:t>3.</a:t>
            </a:r>
            <a:r>
              <a:rPr lang="hu-HU" dirty="0" smtClean="0"/>
              <a:t> Az </a:t>
            </a:r>
            <a:r>
              <a:rPr lang="hu-HU" dirty="0" err="1" smtClean="0"/>
              <a:t>újbolgár</a:t>
            </a:r>
            <a:r>
              <a:rPr lang="hu-HU" dirty="0" smtClean="0"/>
              <a:t> irodalmi nyelv kialakulásának korszaka</a:t>
            </a:r>
          </a:p>
          <a:p>
            <a:r>
              <a:rPr lang="hu-HU" dirty="0" smtClean="0"/>
              <a:t>a Krími háborútól Bulgária török uralom alóli felszabadulásáig (1878)</a:t>
            </a:r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 </a:t>
            </a:r>
            <a:r>
              <a:rPr lang="hu-HU" dirty="0" err="1" smtClean="0"/>
              <a:t>újbolgár</a:t>
            </a:r>
            <a:r>
              <a:rPr lang="hu-HU" dirty="0" smtClean="0"/>
              <a:t> időszak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b="1" dirty="0" smtClean="0"/>
              <a:t>4. </a:t>
            </a:r>
            <a:r>
              <a:rPr lang="hu-HU" dirty="0" smtClean="0"/>
              <a:t>Az </a:t>
            </a:r>
            <a:r>
              <a:rPr lang="hu-HU" dirty="0" err="1" smtClean="0"/>
              <a:t>újbolgár</a:t>
            </a:r>
            <a:r>
              <a:rPr lang="hu-HU" dirty="0" smtClean="0"/>
              <a:t> irodalmi nyelv török uralom alóli felszabadulástól a XIX század végéig tartó korszak</a:t>
            </a:r>
          </a:p>
          <a:p>
            <a:pPr>
              <a:buNone/>
            </a:pPr>
            <a:endParaRPr lang="hu-HU" dirty="0" smtClean="0"/>
          </a:p>
          <a:p>
            <a:r>
              <a:rPr lang="hu-HU" b="1" dirty="0" smtClean="0"/>
              <a:t>5</a:t>
            </a:r>
            <a:r>
              <a:rPr lang="hu-HU" dirty="0" smtClean="0"/>
              <a:t>. Az </a:t>
            </a:r>
            <a:r>
              <a:rPr lang="hu-HU" dirty="0" err="1" smtClean="0"/>
              <a:t>újbolgár</a:t>
            </a:r>
            <a:r>
              <a:rPr lang="hu-HU" dirty="0" smtClean="0"/>
              <a:t> irodalmi nyelv XX század elejétől 1944. szeptember 9-ig tartó korszak (államcsíny a Hazafias Front (</a:t>
            </a:r>
            <a:r>
              <a:rPr lang="bg-BG" dirty="0" smtClean="0"/>
              <a:t>Отечествен фронт) </a:t>
            </a:r>
            <a:r>
              <a:rPr lang="hu-HU" dirty="0" smtClean="0"/>
              <a:t>kormánya kerülése) </a:t>
            </a:r>
          </a:p>
          <a:p>
            <a:pPr>
              <a:buNone/>
            </a:pPr>
            <a:endParaRPr lang="hu-HU" dirty="0" smtClean="0"/>
          </a:p>
          <a:p>
            <a:r>
              <a:rPr lang="hu-HU" b="1" dirty="0" smtClean="0"/>
              <a:t>6.</a:t>
            </a:r>
            <a:r>
              <a:rPr lang="hu-HU" dirty="0" smtClean="0"/>
              <a:t> Az </a:t>
            </a:r>
            <a:r>
              <a:rPr lang="hu-HU" dirty="0" err="1" smtClean="0"/>
              <a:t>újbolgár</a:t>
            </a:r>
            <a:r>
              <a:rPr lang="hu-HU" dirty="0" smtClean="0"/>
              <a:t> irodalmi nyelv fejlődése 1944. szeptember 9. után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Bulgária történelme dátumokban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b="1" dirty="0" smtClean="0"/>
              <a:t>681</a:t>
            </a:r>
            <a:r>
              <a:rPr lang="hu-HU" dirty="0" smtClean="0"/>
              <a:t>: Honfoglalás </a:t>
            </a:r>
            <a:r>
              <a:rPr lang="hu-HU" dirty="0" err="1" smtClean="0"/>
              <a:t>Aszparuh</a:t>
            </a:r>
            <a:r>
              <a:rPr lang="hu-HU" dirty="0" smtClean="0"/>
              <a:t> kán vezetésével </a:t>
            </a:r>
          </a:p>
          <a:p>
            <a:r>
              <a:rPr lang="hu-HU" b="1" dirty="0" smtClean="0"/>
              <a:t>681–1018</a:t>
            </a:r>
            <a:r>
              <a:rPr lang="hu-HU" dirty="0" smtClean="0"/>
              <a:t>: Első bolgár állam </a:t>
            </a:r>
          </a:p>
          <a:p>
            <a:r>
              <a:rPr lang="hu-HU" b="1" dirty="0" smtClean="0"/>
              <a:t>855</a:t>
            </a:r>
            <a:r>
              <a:rPr lang="hu-HU" dirty="0" smtClean="0"/>
              <a:t>: Konstantin, Metód segítségével létrehozza az első szláv grafikai rendszert: a glagolitát. Az óbolgár civilizáció alapja Szent </a:t>
            </a:r>
            <a:r>
              <a:rPr lang="hu-HU" dirty="0" err="1" smtClean="0"/>
              <a:t>Konsztantin-Cirill</a:t>
            </a:r>
            <a:r>
              <a:rPr lang="hu-HU" dirty="0" smtClean="0"/>
              <a:t> Filozófus (827–869) és Szent Metód (815–885) bizánci szerzetesek nevéhez kapcsolódik. Az ábécé igazodott a szláv fonetikához, alapjául az óbolgár nyelv szaloniki dialektusa szolgált.</a:t>
            </a:r>
          </a:p>
          <a:p>
            <a:r>
              <a:rPr lang="hu-HU" b="1" dirty="0" smtClean="0"/>
              <a:t>864</a:t>
            </a:r>
            <a:r>
              <a:rPr lang="hu-HU" dirty="0" smtClean="0"/>
              <a:t>: a kereszténység felvétele Borisz fejedelem (852–889) vezetésével</a:t>
            </a:r>
          </a:p>
          <a:p>
            <a:r>
              <a:rPr lang="hu-HU" b="1" dirty="0" smtClean="0"/>
              <a:t>1018–1185</a:t>
            </a:r>
            <a:r>
              <a:rPr lang="hu-HU" dirty="0" smtClean="0"/>
              <a:t>: bizánci hódítás</a:t>
            </a:r>
          </a:p>
          <a:p>
            <a:r>
              <a:rPr lang="hu-HU" b="1" dirty="0" smtClean="0"/>
              <a:t>1185–1396</a:t>
            </a:r>
            <a:r>
              <a:rPr lang="hu-HU" dirty="0" smtClean="0"/>
              <a:t>: Második bolgár állam</a:t>
            </a:r>
          </a:p>
          <a:p>
            <a:r>
              <a:rPr lang="hu-HU" b="1" dirty="0" smtClean="0"/>
              <a:t>1396–1878</a:t>
            </a:r>
            <a:r>
              <a:rPr lang="hu-HU" dirty="0" smtClean="0"/>
              <a:t>: oszmán uralom</a:t>
            </a:r>
          </a:p>
          <a:p>
            <a:r>
              <a:rPr lang="hu-HU" b="1" dirty="0" smtClean="0"/>
              <a:t>1878. március 3.</a:t>
            </a:r>
            <a:r>
              <a:rPr lang="hu-HU" dirty="0" smtClean="0"/>
              <a:t> San </a:t>
            </a:r>
            <a:r>
              <a:rPr lang="hu-HU" dirty="0" err="1" smtClean="0"/>
              <a:t>Stefanó-i</a:t>
            </a:r>
            <a:r>
              <a:rPr lang="hu-HU" dirty="0" smtClean="0"/>
              <a:t> béke (orosz-török háború lezárása, Bulgária felszabadulása )</a:t>
            </a:r>
          </a:p>
          <a:p>
            <a:r>
              <a:rPr lang="hu-HU" b="1" dirty="0" smtClean="0"/>
              <a:t>1878. július 13.</a:t>
            </a:r>
            <a:r>
              <a:rPr lang="hu-HU" dirty="0" smtClean="0"/>
              <a:t> Berlini kongresszus: Bulgária 2/3-át elcsatolják</a:t>
            </a:r>
          </a:p>
          <a:p>
            <a:r>
              <a:rPr lang="hu-HU" b="1" dirty="0" smtClean="0"/>
              <a:t>1882–1885</a:t>
            </a:r>
            <a:r>
              <a:rPr lang="hu-HU" dirty="0" smtClean="0"/>
              <a:t>: boszniai krízis</a:t>
            </a:r>
          </a:p>
          <a:p>
            <a:r>
              <a:rPr lang="hu-HU" b="1" dirty="0" smtClean="0"/>
              <a:t>1885</a:t>
            </a:r>
            <a:r>
              <a:rPr lang="hu-HU" dirty="0" smtClean="0"/>
              <a:t>: Bulgária egyesítése</a:t>
            </a:r>
          </a:p>
          <a:p>
            <a:r>
              <a:rPr lang="hu-HU" b="1" dirty="0" smtClean="0"/>
              <a:t>1912–1914</a:t>
            </a:r>
            <a:r>
              <a:rPr lang="hu-HU" dirty="0" smtClean="0"/>
              <a:t>: Balkán-háborúk</a:t>
            </a:r>
          </a:p>
          <a:p>
            <a:r>
              <a:rPr lang="hu-HU" b="1" dirty="0" smtClean="0"/>
              <a:t>1914–1918</a:t>
            </a:r>
            <a:r>
              <a:rPr lang="hu-HU" dirty="0" smtClean="0"/>
              <a:t>: első világháború</a:t>
            </a:r>
          </a:p>
          <a:p>
            <a:r>
              <a:rPr lang="hu-HU" b="1" dirty="0" smtClean="0"/>
              <a:t>1940–1944</a:t>
            </a:r>
            <a:r>
              <a:rPr lang="hu-HU" dirty="0" smtClean="0"/>
              <a:t>: második világháború</a:t>
            </a:r>
          </a:p>
          <a:p>
            <a:r>
              <a:rPr lang="hu-HU" b="1" dirty="0" smtClean="0"/>
              <a:t>1944 –1989</a:t>
            </a:r>
            <a:r>
              <a:rPr lang="hu-HU" dirty="0" smtClean="0"/>
              <a:t>: kommunista időszak</a:t>
            </a:r>
          </a:p>
          <a:p>
            <a:r>
              <a:rPr lang="hu-HU" b="1" dirty="0" smtClean="0"/>
              <a:t>1989</a:t>
            </a:r>
            <a:r>
              <a:rPr lang="hu-HU" dirty="0" smtClean="0"/>
              <a:t>. rendszerváltás</a:t>
            </a:r>
          </a:p>
          <a:p>
            <a:r>
              <a:rPr lang="hu-HU" b="1" dirty="0" smtClean="0"/>
              <a:t>2007. január 1.</a:t>
            </a:r>
            <a:r>
              <a:rPr lang="hu-HU" dirty="0" smtClean="0"/>
              <a:t> csatlakozás az Európai Unióhoz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Ajánlott irodalom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MBE honlapja</a:t>
            </a:r>
          </a:p>
          <a:p>
            <a:r>
              <a:rPr lang="hu-HU" dirty="0" smtClean="0">
                <a:hlinkClick r:id="rId2"/>
              </a:rPr>
              <a:t>http://www.bolgaregyesulet.hu/bolgar-unnepek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Szláv civilizáció honlapja</a:t>
            </a:r>
          </a:p>
          <a:p>
            <a:r>
              <a:rPr lang="hu-HU" dirty="0" smtClean="0">
                <a:hlinkClick r:id="rId3"/>
              </a:rPr>
              <a:t>http://szlavintezet.elte.hu/szlavtsz/slav_civil/main.html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Szláv népek kultúrája</a:t>
            </a:r>
          </a:p>
          <a:p>
            <a:r>
              <a:rPr lang="hu-HU" smtClean="0">
                <a:hlinkClick r:id="rId4"/>
              </a:rPr>
              <a:t>http://szlavintezet.elte.hu/download/ba_download.shtml</a:t>
            </a:r>
            <a:endParaRPr lang="hu-HU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latin typeface="Informal Roman" pitchFamily="66" charset="0"/>
              </a:rPr>
              <a:t/>
            </a:r>
            <a:br>
              <a:rPr lang="hu-HU" b="1" dirty="0" smtClean="0">
                <a:solidFill>
                  <a:srgbClr val="C00000"/>
                </a:solidFill>
                <a:latin typeface="Informal Roman" pitchFamily="66" charset="0"/>
              </a:rPr>
            </a:br>
            <a:r>
              <a:rPr lang="hu-HU" b="1" dirty="0" smtClean="0">
                <a:solidFill>
                  <a:srgbClr val="C00000"/>
                </a:solidFill>
                <a:latin typeface="Informal Roman" pitchFamily="66" charset="0"/>
              </a:rPr>
              <a:t/>
            </a:r>
            <a:br>
              <a:rPr lang="hu-HU" b="1" dirty="0" smtClean="0">
                <a:solidFill>
                  <a:srgbClr val="C00000"/>
                </a:solidFill>
                <a:latin typeface="Informal Roman" pitchFamily="66" charset="0"/>
              </a:rPr>
            </a:br>
            <a:r>
              <a:rPr lang="hu-HU" b="1" dirty="0" smtClean="0">
                <a:solidFill>
                  <a:srgbClr val="C00000"/>
                </a:solidFill>
                <a:latin typeface="Informal Roman" pitchFamily="66" charset="0"/>
              </a:rPr>
              <a:t/>
            </a:r>
            <a:br>
              <a:rPr lang="hu-HU" b="1" dirty="0" smtClean="0">
                <a:solidFill>
                  <a:srgbClr val="C00000"/>
                </a:solidFill>
                <a:latin typeface="Informal Roman" pitchFamily="66" charset="0"/>
              </a:rPr>
            </a:br>
            <a:r>
              <a:rPr lang="hu-HU" b="1" dirty="0" smtClean="0">
                <a:solidFill>
                  <a:srgbClr val="C00000"/>
                </a:solidFill>
                <a:latin typeface="Informal Roman" pitchFamily="66" charset="0"/>
              </a:rPr>
              <a:t/>
            </a:r>
            <a:br>
              <a:rPr lang="hu-HU" b="1" dirty="0" smtClean="0">
                <a:solidFill>
                  <a:srgbClr val="C00000"/>
                </a:solidFill>
                <a:latin typeface="Informal Roman" pitchFamily="66" charset="0"/>
              </a:rPr>
            </a:br>
            <a:r>
              <a:rPr lang="hu-HU" b="1" dirty="0" smtClean="0">
                <a:solidFill>
                  <a:srgbClr val="C00000"/>
                </a:solidFill>
                <a:latin typeface="Informal Roman" pitchFamily="66" charset="0"/>
              </a:rPr>
              <a:t/>
            </a:r>
            <a:br>
              <a:rPr lang="hu-HU" b="1" dirty="0" smtClean="0">
                <a:solidFill>
                  <a:srgbClr val="C00000"/>
                </a:solidFill>
                <a:latin typeface="Informal Roman" pitchFamily="66" charset="0"/>
              </a:rPr>
            </a:br>
            <a:r>
              <a:rPr lang="hu-HU" b="1" dirty="0" smtClean="0">
                <a:solidFill>
                  <a:srgbClr val="C00000"/>
                </a:solidFill>
                <a:latin typeface="Informal Roman" pitchFamily="66" charset="0"/>
              </a:rPr>
              <a:t/>
            </a:r>
            <a:br>
              <a:rPr lang="hu-HU" b="1" dirty="0" smtClean="0">
                <a:solidFill>
                  <a:srgbClr val="C00000"/>
                </a:solidFill>
                <a:latin typeface="Informal Roman" pitchFamily="66" charset="0"/>
              </a:rPr>
            </a:br>
            <a:r>
              <a:rPr lang="hu-HU" b="1" dirty="0" smtClean="0">
                <a:solidFill>
                  <a:srgbClr val="C00000"/>
                </a:solidFill>
                <a:latin typeface="Informal Roman" pitchFamily="66" charset="0"/>
              </a:rPr>
              <a:t/>
            </a:r>
            <a:br>
              <a:rPr lang="hu-HU" b="1" dirty="0" smtClean="0">
                <a:solidFill>
                  <a:srgbClr val="C00000"/>
                </a:solidFill>
                <a:latin typeface="Informal Roman" pitchFamily="66" charset="0"/>
              </a:rPr>
            </a:br>
            <a:r>
              <a:rPr lang="hu-HU" b="1" dirty="0" smtClean="0">
                <a:solidFill>
                  <a:srgbClr val="C00000"/>
                </a:solidFill>
                <a:latin typeface="Informal Roman" pitchFamily="66" charset="0"/>
              </a:rPr>
              <a:t/>
            </a:r>
            <a:br>
              <a:rPr lang="hu-HU" b="1" dirty="0" smtClean="0">
                <a:solidFill>
                  <a:srgbClr val="C00000"/>
                </a:solidFill>
                <a:latin typeface="Informal Roman" pitchFamily="66" charset="0"/>
              </a:rPr>
            </a:br>
            <a:endParaRPr lang="hu-HU" dirty="0"/>
          </a:p>
        </p:txBody>
      </p:sp>
      <p:pic>
        <p:nvPicPr>
          <p:cNvPr id="5" name="Tartalom helye 4" descr="http://static.bedtime.bg/files/images/pomorie/Pomorie-tracian-tomb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464496" cy="308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media.snimka.bg/6049/018354263.jpg?r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212976"/>
            <a:ext cx="5503646" cy="3345185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5364088" y="332656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Trák sírok</a:t>
            </a:r>
            <a:endParaRPr lang="hu-HU" sz="3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Trák kincsek</a:t>
            </a:r>
            <a:br>
              <a:rPr lang="hu-HU" dirty="0" smtClean="0"/>
            </a:br>
            <a:r>
              <a:rPr lang="hu-HU" b="1" dirty="0" smtClean="0">
                <a:solidFill>
                  <a:srgbClr val="C00000"/>
                </a:solidFill>
                <a:latin typeface="Informal Roman" pitchFamily="66" charset="0"/>
              </a:rPr>
              <a:t>                   Köszönöm a figyelmet! </a:t>
            </a:r>
            <a:endParaRPr lang="hu-HU" dirty="0"/>
          </a:p>
        </p:txBody>
      </p:sp>
      <p:pic>
        <p:nvPicPr>
          <p:cNvPr id="4" name="Tartalom helye 3" descr="http://trakite.info/wp-content/gallery/panagyurishte/panagyurishte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46805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http://api.ning.com/files/UBvdiMsaSTJR8AC*Uoft67rjK3S9IPkSqVGv8ejVHz0_/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472" y="3789040"/>
            <a:ext cx="4032528" cy="288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http://www.vratza.bg/pictures/photo/19_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3995936" cy="2996952"/>
          </a:xfrm>
          <a:prstGeom prst="rect">
            <a:avLst/>
          </a:prstGeom>
          <a:noFill/>
        </p:spPr>
      </p:pic>
      <p:pic>
        <p:nvPicPr>
          <p:cNvPr id="46084" name="Picture 4" descr="http://trakite.info/wp-content/gallery/valchitran/valchitran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88640"/>
            <a:ext cx="2571150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Egységben az erő</a:t>
            </a:r>
            <a:endParaRPr lang="hu-HU" dirty="0"/>
          </a:p>
        </p:txBody>
      </p:sp>
      <p:pic>
        <p:nvPicPr>
          <p:cNvPr id="4" name="Picture 4" descr="http://upload.wikimedia.org/wikipedia/commons/thumb/2/24/Coat_of_arms_of_Bulgaria.svg/800px-Coat_of_arms_of_Bulgaria.svg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855" y="1219200"/>
            <a:ext cx="5886289" cy="493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Himnusz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1885. </a:t>
            </a:r>
            <a:r>
              <a:rPr lang="bg-BG" dirty="0" smtClean="0"/>
              <a:t> </a:t>
            </a:r>
            <a:r>
              <a:rPr lang="hu-HU" dirty="0" err="1" smtClean="0"/>
              <a:t>Cvetan</a:t>
            </a:r>
            <a:r>
              <a:rPr lang="hu-HU" dirty="0" smtClean="0"/>
              <a:t> </a:t>
            </a:r>
            <a:r>
              <a:rPr lang="hu-HU" dirty="0" err="1" smtClean="0"/>
              <a:t>Radoszlavov</a:t>
            </a:r>
            <a:r>
              <a:rPr lang="hu-HU" dirty="0" smtClean="0"/>
              <a:t> 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err="1" smtClean="0"/>
              <a:t>Горда</a:t>
            </a:r>
            <a:r>
              <a:rPr lang="hu-HU" dirty="0" smtClean="0"/>
              <a:t> </a:t>
            </a:r>
            <a:r>
              <a:rPr lang="hu-HU" dirty="0" err="1" smtClean="0"/>
              <a:t>Стара</a:t>
            </a:r>
            <a:r>
              <a:rPr lang="hu-HU" dirty="0" smtClean="0"/>
              <a:t> </a:t>
            </a:r>
            <a:r>
              <a:rPr lang="hu-HU" dirty="0" err="1" smtClean="0"/>
              <a:t>планина</a:t>
            </a:r>
            <a:r>
              <a:rPr lang="hu-HU" dirty="0" smtClean="0"/>
              <a:t>,</a:t>
            </a:r>
          </a:p>
          <a:p>
            <a:pPr>
              <a:buNone/>
            </a:pPr>
            <a:r>
              <a:rPr lang="hu-HU" dirty="0" err="1" smtClean="0"/>
              <a:t>до</a:t>
            </a:r>
            <a:r>
              <a:rPr lang="hu-HU" dirty="0" smtClean="0"/>
              <a:t> </a:t>
            </a:r>
            <a:r>
              <a:rPr lang="hu-HU" dirty="0" err="1" smtClean="0"/>
              <a:t>ней</a:t>
            </a:r>
            <a:r>
              <a:rPr lang="hu-HU" dirty="0" smtClean="0"/>
              <a:t> </a:t>
            </a:r>
            <a:r>
              <a:rPr lang="hu-HU" dirty="0" err="1" smtClean="0"/>
              <a:t>Дунава</a:t>
            </a:r>
            <a:r>
              <a:rPr lang="hu-HU" dirty="0" smtClean="0"/>
              <a:t> </a:t>
            </a:r>
            <a:r>
              <a:rPr lang="hu-HU" dirty="0" err="1" smtClean="0"/>
              <a:t>синей</a:t>
            </a:r>
            <a:r>
              <a:rPr lang="hu-HU" dirty="0" smtClean="0"/>
              <a:t>,</a:t>
            </a:r>
          </a:p>
          <a:p>
            <a:pPr>
              <a:buNone/>
            </a:pPr>
            <a:r>
              <a:rPr lang="hu-HU" dirty="0" err="1" smtClean="0"/>
              <a:t>слънце</a:t>
            </a:r>
            <a:r>
              <a:rPr lang="hu-HU" dirty="0" smtClean="0"/>
              <a:t> </a:t>
            </a:r>
            <a:r>
              <a:rPr lang="hu-HU" dirty="0" err="1" smtClean="0"/>
              <a:t>Тракия</a:t>
            </a:r>
            <a:r>
              <a:rPr lang="hu-HU" dirty="0" smtClean="0"/>
              <a:t> </a:t>
            </a:r>
            <a:r>
              <a:rPr lang="hu-HU" dirty="0" err="1" smtClean="0"/>
              <a:t>огрява</a:t>
            </a:r>
            <a:r>
              <a:rPr lang="hu-HU" dirty="0" smtClean="0"/>
              <a:t>,</a:t>
            </a:r>
          </a:p>
          <a:p>
            <a:pPr>
              <a:buNone/>
            </a:pPr>
            <a:r>
              <a:rPr lang="hu-HU" dirty="0" err="1" smtClean="0"/>
              <a:t>над</a:t>
            </a:r>
            <a:r>
              <a:rPr lang="hu-HU" dirty="0" smtClean="0"/>
              <a:t> </a:t>
            </a:r>
            <a:r>
              <a:rPr lang="hu-HU" dirty="0" err="1" smtClean="0"/>
              <a:t>Пирина</a:t>
            </a:r>
            <a:r>
              <a:rPr lang="hu-HU" dirty="0" smtClean="0"/>
              <a:t> </a:t>
            </a:r>
            <a:r>
              <a:rPr lang="hu-HU" dirty="0" err="1" smtClean="0"/>
              <a:t>пламеней</a:t>
            </a:r>
            <a:r>
              <a:rPr lang="hu-HU" dirty="0" smtClean="0"/>
              <a:t>.</a:t>
            </a:r>
          </a:p>
          <a:p>
            <a:pPr>
              <a:buNone/>
            </a:pPr>
            <a:r>
              <a:rPr lang="hu-HU" i="1" dirty="0" smtClean="0"/>
              <a:t> 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Мила</a:t>
            </a:r>
            <a:r>
              <a:rPr lang="hu-HU" dirty="0" smtClean="0"/>
              <a:t> </a:t>
            </a:r>
            <a:r>
              <a:rPr lang="hu-HU" dirty="0" err="1" smtClean="0"/>
              <a:t>Родино</a:t>
            </a:r>
            <a:r>
              <a:rPr lang="hu-HU" dirty="0" smtClean="0"/>
              <a:t>,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ти</a:t>
            </a:r>
            <a:r>
              <a:rPr lang="hu-HU" dirty="0" smtClean="0"/>
              <a:t> </a:t>
            </a:r>
            <a:r>
              <a:rPr lang="hu-HU" dirty="0" err="1" smtClean="0"/>
              <a:t>си</a:t>
            </a:r>
            <a:r>
              <a:rPr lang="hu-HU" dirty="0" smtClean="0"/>
              <a:t> </a:t>
            </a:r>
            <a:r>
              <a:rPr lang="hu-HU" dirty="0" err="1" smtClean="0"/>
              <a:t>земен</a:t>
            </a:r>
            <a:r>
              <a:rPr lang="hu-HU" dirty="0" smtClean="0"/>
              <a:t> </a:t>
            </a:r>
            <a:r>
              <a:rPr lang="hu-HU" dirty="0" err="1" smtClean="0"/>
              <a:t>рай</a:t>
            </a:r>
            <a:r>
              <a:rPr lang="hu-HU" dirty="0" smtClean="0"/>
              <a:t>,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твойта</a:t>
            </a:r>
            <a:r>
              <a:rPr lang="hu-HU" dirty="0" smtClean="0"/>
              <a:t> </a:t>
            </a:r>
            <a:r>
              <a:rPr lang="hu-HU" dirty="0" err="1" smtClean="0"/>
              <a:t>хубост</a:t>
            </a:r>
            <a:r>
              <a:rPr lang="hu-HU" dirty="0" smtClean="0"/>
              <a:t>, </a:t>
            </a:r>
            <a:r>
              <a:rPr lang="hu-HU" dirty="0" err="1" smtClean="0"/>
              <a:t>твойта</a:t>
            </a:r>
            <a:r>
              <a:rPr lang="hu-HU" dirty="0" smtClean="0"/>
              <a:t> </a:t>
            </a:r>
            <a:r>
              <a:rPr lang="hu-HU" dirty="0" err="1" smtClean="0"/>
              <a:t>прелест</a:t>
            </a:r>
            <a:r>
              <a:rPr lang="hu-HU" dirty="0" smtClean="0"/>
              <a:t>,</a:t>
            </a:r>
          </a:p>
          <a:p>
            <a:pPr>
              <a:buNone/>
            </a:pPr>
            <a:r>
              <a:rPr lang="hu-HU" dirty="0" smtClean="0"/>
              <a:t>	</a:t>
            </a:r>
            <a:r>
              <a:rPr lang="hu-HU" dirty="0" err="1" smtClean="0"/>
              <a:t>ах</a:t>
            </a:r>
            <a:r>
              <a:rPr lang="hu-HU" dirty="0" smtClean="0"/>
              <a:t>, </a:t>
            </a:r>
            <a:r>
              <a:rPr lang="hu-HU" dirty="0" err="1" smtClean="0"/>
              <a:t>те</a:t>
            </a:r>
            <a:r>
              <a:rPr lang="hu-HU" dirty="0" smtClean="0"/>
              <a:t> </a:t>
            </a:r>
            <a:r>
              <a:rPr lang="hu-HU" dirty="0" err="1" smtClean="0"/>
              <a:t>нямат</a:t>
            </a:r>
            <a:r>
              <a:rPr lang="hu-HU" dirty="0" smtClean="0"/>
              <a:t> </a:t>
            </a:r>
            <a:r>
              <a:rPr lang="hu-HU" dirty="0" err="1" smtClean="0"/>
              <a:t>край</a:t>
            </a:r>
            <a:r>
              <a:rPr lang="hu-HU" dirty="0" smtClean="0"/>
              <a:t>.</a:t>
            </a:r>
          </a:p>
          <a:p>
            <a:pPr>
              <a:buNone/>
            </a:pPr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/>
              <a:t>Szófia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Bulgária legnagyobb városa</a:t>
            </a:r>
          </a:p>
          <a:p>
            <a:r>
              <a:rPr lang="hu-HU" dirty="0" smtClean="0"/>
              <a:t>Európában a 15.</a:t>
            </a:r>
          </a:p>
          <a:p>
            <a:r>
              <a:rPr lang="hu-HU" dirty="0" smtClean="0"/>
              <a:t>1879. április 3.</a:t>
            </a:r>
          </a:p>
          <a:p>
            <a:r>
              <a:rPr lang="hu-HU" dirty="0" smtClean="0"/>
              <a:t>Szent Szófia templom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32769" name="Picture 1" descr="D:\Documents\Dokumentumok\Szláv népek kultúrája\szent szófia templom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3275856" cy="2456892"/>
          </a:xfrm>
          <a:prstGeom prst="rect">
            <a:avLst/>
          </a:prstGeom>
          <a:noFill/>
        </p:spPr>
      </p:pic>
      <p:pic>
        <p:nvPicPr>
          <p:cNvPr id="32771" name="Picture 3" descr="http://www.sofia.bg/photo/20101217114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405255" cy="4539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Szófia - látványosságok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bg-BG" dirty="0" smtClean="0"/>
              <a:t>Храм-паметник „Свети Александър Невски“</a:t>
            </a:r>
            <a:endParaRPr lang="hu-HU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            </a:t>
            </a:r>
            <a:r>
              <a:rPr lang="bg-BG" dirty="0" smtClean="0"/>
              <a:t>Софийски университет “Св. Климент Охридски”</a:t>
            </a:r>
            <a:endParaRPr lang="hu-HU" dirty="0"/>
          </a:p>
        </p:txBody>
      </p:sp>
      <p:pic>
        <p:nvPicPr>
          <p:cNvPr id="6" name="Tartalom helye 3" descr="http://www.bolgaringatlanok.hu/images/Varosok/szofia1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3568" y="1700808"/>
            <a:ext cx="352839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http://students.uni-sofia.bg/wp/wp-content/uploads/2010/07/s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4032448" cy="30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Bolgár néptánc – a </a:t>
            </a:r>
            <a:r>
              <a:rPr lang="hu-HU" dirty="0" err="1" smtClean="0"/>
              <a:t>horo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körtánc</a:t>
            </a:r>
          </a:p>
          <a:p>
            <a:r>
              <a:rPr lang="hu-HU" dirty="0" smtClean="0"/>
              <a:t>régiókra osztva: Dobrudzsa, macedón, Rodope, trák, </a:t>
            </a:r>
            <a:r>
              <a:rPr lang="hu-HU" dirty="0" err="1" smtClean="0"/>
              <a:t>Sztrándzsa</a:t>
            </a:r>
            <a:r>
              <a:rPr lang="hu-HU" dirty="0" smtClean="0"/>
              <a:t>, </a:t>
            </a:r>
            <a:r>
              <a:rPr lang="hu-HU" dirty="0" err="1" smtClean="0"/>
              <a:t>szevernyáski</a:t>
            </a:r>
            <a:r>
              <a:rPr lang="hu-HU" dirty="0" smtClean="0"/>
              <a:t>, </a:t>
            </a:r>
            <a:r>
              <a:rPr lang="hu-HU" dirty="0" err="1" smtClean="0"/>
              <a:t>sop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  <p:sp>
        <p:nvSpPr>
          <p:cNvPr id="33794" name="AutoShape 2" descr="data:image/jpeg;base64,/9j/4AAQSkZJRgABAQAAAQABAAD/2wCEAAkGBxQTEhMUExQWFRUXGBwbGRgYFxwbFxweIBwcHB0cIB8cHSggHx0lHBgaITEiJSkrLi8uHB8zODMsNygtLisBCgoKDg0OGxAQGjQkICY1LCwwLSwsLCwsLy8sLCwsNCwsLywsMCwsLCwsLCwsLCwsLCwsLCwsLCwsLCwsLCwsLP/AABEIALcBEwMBIgACEQEDEQH/xAAcAAACAgMBAQAAAAAAAAAAAAAEBQMGAAECBwj/xABBEAACAQMDAgQEAwUHAgUFAAABAhEAAyEEEjEFQRMiUWEGcYGRMkKhFCNSscEHM2LR4fDxFXIkQ4KSonOTssLS/8QAGgEAAwEBAQEAAAAAAAAAAAAAAgMEAQAFBv/EADARAAICAQMCBAQFBQEAAAAAAAECABEDEiExBEETIlFxYYGR8AUyobHBFBUjUuHR/9oADAMBAAIRAxEAPwDxhLZmp/CEYrjxJrpHrDA3mmQVoWzWyKktkVk6T6AnKkYPetX4UxXIx71sEEzWEzI36VZBEtgU6S6qp7mq3cgCDPrzTzpWhe6m6JValbpmyMCDGDKFHEVLo/Fkn8pqD4juXH2koVUCATVh6Tod19QBicirj8S27Q07eIBAGKtXCDRPImNlYzxMWya9D+C/gEvF3UjHKp/nVW+Hdfas3t7pvj8IPavQV/tAYwBbCj19K3YQWvtL3pdMEAVRAFdam+qDzGPQVRW+J7qyVYEGpdN1fxoL8isLTAksGq6iWMLgUHrbQZCpHIqewk5om9p1NssHyE3xBEr6gnmlFhccMbFbA2ng3VdF4V5kb1n6UR0vRC7cVVMSeauL/C9rU779248k+VEKrgGCSWBz6CiOnfB1sH91cuJdj92tzbtZhzbkAEMRwazx01ab3jh0eU4vEA2h/S/huxbHBc+ppnda2SqCJFYnRtR+zC5bdWctBSDK8gyfWRxH1oS38O6md3lB9TTbuSla5gnWelF/XHEcVV9T0m9JEGB7Ve7KOsm68KO4yPnTUsFtPeOxnUW9ikY3XI2bpHowaPeltQMJMLOdhPLjaKKQVJ+horoNt7lzaQNikG4WbaoWfXmTnAzzFXi7ow6Bn2l+WKrtWe8DtSTRaVdTevJuZUS3IS2BLMJII3YJ5Ee4oWNDaOwdOGyUx2EXfFiWn0yX7ItSt1lL2gUUpCQChyHVnj1jPeqXrLxaPavTun2bNzT3A6Cd63CoMkAgKrEgCJ3Ht+X2obW/CmmuKdh2H0bK/wApH60sdQo/NtKs/wCHsWJx7gTzPTMJM02tFcEZ9am13w8EYKnm3NtG3MmQIGPUj700tfDMamxauTcsztuBWK+bacyMxugz6U4ZFNEGSeA4JBFVCNCItpbCoy3ypDjFy1cPltkGcgEqe3Miai63YvkW7vhs0gi4UXAZWKnAzkAH7001esQXVLbButWLgZs29xtbUJ/wC5bX5TRtnqLCAxWeRs27DPmJG3GZJqZspQ2Z639MmTGEHvKFZ1JdgqjLEAfM4p/ctLb8j2mjgl0yff2/SrNotPaVjqVtg3TiR+EEcuB/GeJ/rQ3UtVuB3Z+da2cMNpInSnGTcr/7Dba3c221UBgSAMwVORnsRXXTtHG1S0N4DAcmF3gISPqYzwK403U7aC6G3BSwHlAPZsZ+RqWSlzUztHhrbQANOJBnOZ4xzzW1Q1SnG1r4Z9vl6SF9JqQSAu4eoiD8s1lHpdMD/OtUr+pMP+3J6zzBTUkCh1qQPXokTwYSEromO1DC6aM0FtrjBVBZjwBQk1OonYTdq4K6MHiidXomstturtb0phZ+F9Q43Jb+5An6UBdQLJhLidm0gG4Czcd4rq18S3bcopAXirZ0bpdrw9l+zDiQ0HPzoT4i+Cbfhre0rMVkBkbJHv8A6VuPqAdo9ugyIA5FiN+gatLSq3Ltyf8Afaknx/1YvttqccmmHwpeVP8Aw+0hyDBdTmBJinnUtLb1OmupcC7raFkONxjvP9KI9QL0zU6Fzj8S+O08iOmMT2p10m7uWDyKBe2VteZh8hTr4E+Fb+sdnQ7LSYa4eJ/hHqaIkDcxAQk1HvSOlb4a6wS32JIBPymier9JbTFGVtyOJDf0PamT6HwLuy46ldkJOMjPfuRNE/ENtGsIimdj2x75yf0NSLmJejxPSbpE8DUv5u8J6SXW0PFlPEWFJGBPDGpenI7FrEA7gymfwiOSIPBiiv8AqiXy1oqwdMEEdvbtFDeJ+z7ripvKptPPE8/OBUzOxaxzKcICYytbH951d6V+zufBAublIKE4Y/XvVa1equDY4mUO5WHAI4we4PNWa5c8e3uUMo5HY+uPet6R7TNeJRCSAAe7AiSSON0yD8qWTe/pHYsmlWVhdiK+ldXZL6Ox/c31LAcncBFxQT38sx8qseo1CuCu447qfUSJHuM1WOpKFwLU2zhoIBE/mUHG4frQmi1eCqndd2oCNwEhJCsB+aePUe9POQ15TFJgRz5xG3VulXrlhvDKop3CW5PbH+dcdd1H7q+ggMX0pxE/3R59cpTA9XR1CW58g2kHnHJ9s/zpLbJ3G0RllweTuVy1v5yHZfpRLlYqQeaiseNUcelx10LWi4tt1WUdCdnYMMMn0al/U7tuxdW/ADgiYwInM/aoOldPa5pw1olDcIuLOFVhzBncRA83Gan6jp1a3suMHaMmMT8qS20eaL7doF0+7NxwgBa8byFp5gB7SDMQQzNPqOwFApqt0gmCP8qi6Ta2NdDsNqeG6mIO/cEUrnHlYqwzigL1wSwAiCYHtOPtxQZ6IFSzpQSzHtG3TtSll/EuCVW4IPZSyET9Nv6j2pgVm/bdY829VOMFkZVI+9SdO1llrI22yFGF3QZIJ3NI5Mj25oe7qGZ1UFbZEsrHjcoLKMepEUSHSQJL1HnZmIr/AJFOo0qaZEF0G4zWFTw5w2JZmP5basIAGSVaO5oW1dZjuODxAEADgAAYgVvqOvXUFLwO0FVUSeCgHiIf4TuYsPUEVL0++qsG3pu7bsqD64+9dnYltMq6bGPCDjcn7qddUsahRa8KSVJlMkQTPbHHM8TRFu05X94oVu4ma5sdcORKSTwrE8d85zzXF+8zcYJojQAEiK2SxiLqlsKzACeGGTHlkkH5g8/51x08FWuSRta2VInIZTuXP5hjbIzx86k6kWhxIiM5yQGUmPtQZubydvLce9M1mtpuPGrXZ43khve5rVLmvx6VlK8KU6x6xABXQFYq4ru1bJMDJ9q9W58tNKKvfwh08W7YdlK3bk7WIxHb71VT0u6CsocxFek6jVMUFooRtUQe1T5m2oSvpcfn1HtO7nw5+2kMxzaw08NUtjphtO267tYQVbJEDERXeja+LQKMoMzHt7+9ZqNYpKm4JI5ipCTwZ6QNOXXYximhRHLSTvWGmMnt8s1nRNcthLzFCciYHEYpOi2wxuBmJP5ScCmei17HyooK9xzJ7zQNXMaC2kr6wT4lKuqai1iGBLAZAnMVN0/Sg3RcEbSGBk8AjvPuKzqt/cjKwABxApL1Tqe234cqGlYUDIA9a5TqHtCxeQkDk7SnfF3TvCukjKsTj3HavUPhvRX7Ghs2kZQ48zicZzkjmqP19PFsK3ffzVr6XqW8EHaFUqMjBOKZ4pbGLiM2BU6pgPQH6xnqbVp9vjlXYST9jxUY1wW4CqDbHlJMz/ixVZ6hqQT5ORkn2ioOi9X8yORKqeO3ypTEhdpT06KxIPpLze6vMQgUkZYDn+tcr1MrAJUg+oOfbFJtRdu3QGUABv0pgljw7cEbjzJ9aE7wCNJ0kQy5qyRjyjsBQus0mnuAAXdlwQSykgyBx7YpRpdS7kN+UmjupWFKlySCPyic4/lQKaM1x2Mm1UFColu0k5P1pXb09lXt/tAJVCGtPB3bpHkkZKzyPahrXU3BCjM0z6jola3xwJHz5kehrd1NzQy1phN97IO9E/esJYsINLLtw+IXIg7GXBzkY+oOQa1rytonK7pMhTj5D6UDau+M0RgZNPBN3JyBxOtF1K611wzAMFBVVkK0mD5Vxukmfei7+s5mken1P7NddlX8QKg/wyQd0fSKk06NeKtyDP6GM/WucDmGLI4kuttM4O0gAZPuf9xQSXg7KrAhydsjBM4n0P8ApVh/ZTt2+tJrula3e3wTAIUxgse3z9qVVyvpcrKdK94w6ZbZLeSxVCyiSSCd0zB4gHt6moeoXN3E7u1DNqX8Q2yTEk+4PB/kaP0uh4P61wa6rmd1OB1YkjaIda7okOoZS0mBDKeN2OZBg/6UrsWg122ls4dgM8CTmfYCrprbCkNuZFx3YT+lVj4f0qLduMSCwbywcQZzTQ5osw/7F4w2yLwf0j/XvaG6GDngN7DgD0HsKTP1EjijtXpk2k7Rj0oTSdL3HEk8j/ihV1beBmwvj5kN20WUsw54pTpLOy5ag/mO4em3zT8ioq237MCGIX2JAP2maRXdL++VpEQVJBH5gV9Z5NPxHejJnQkXFbMCZjn2rdG6fSjaMjj2rKAuJcEapVKufww1i1p2uYe+zQF9B2qnjmmnRnJuKFEknir8oDKQZ8zirUJclsKQHNxt4+wPpRuqv7Vhmn27123TrpthggbEwP0qfo3w4rFmdi7Kc/w/T5VEz2J64BHaA2NVCyzbf8Peuf2z88EIMk9yPai9Zow14qbZJTMLk1rUo7FbfhhdxgDk/X0rKMIG+8E/bfGjwVIX19PnTXpT3VYWlIVJyxGc0w6f0JEtwjkETAHEj19aM6N0e55nvjZHmhWmR6n0+VBVwiyhqucXuhSH3NL/AJSa891ekveLc8rSGALFTH+4r0nXdYIdoG6YC/yFQ9Osst0i/K3mO5kkFSAYH6Vi7AwkbSwJlN6hp/8Aw5H8MHNKunax2ZLO8lSYA9K9b61obN2xcLAEbTxyD/zXnnQNElu214wpnysRJn/DTMQHhkSXqNWXqFddvX5Rhd6UEtFSQCeZ5pF0zTBGKHInFWf/AKNeaXBGVmbpGW9AFkxQnRPhPU3bieMVtqSWMEFlQcmPc4H3oTitCLluHqMeNwd480WmYoCri2o5YgHHtNa16WECFtVeffMFQu3mOPSaM6gx1C3LFlFVUgIGDZjuTGJ9M0oXpZDjTm2qkSbmpZZkRO22GwvpNHgRVFGI6rNkZgVkPTbiW90TdG45UQO3IPBzUus15lCS9q22SSAeOTPEe1WK1pBsW2n7uyUK7QwIJnJ3LmT3zS3UfDGnQ79Q9x7Kj93ZUwJ5MtyR8orFTHqnZOoybECzE3Q9KviXGJ8hhrRJ8zgzJA5jFWFI8PzIg3TCXbmxwOAzex5AmeKr9/Xnda0ulJDNPktoQ1tPVmmdqqZ7elEdd1C3ULIwI2KodFMXAvI2yYYdprGQDedbM2/zjG98OoyA2TuI5BYNPtMcigNJ0ogsEQyO3/NF9Ld7FhQgLsRu2H8QBz94z86G0epZSC22QMXHJwvZdoy5kmKVQ5jdbMtN2+sT6vWafbGW7EhcA+mY+VZo9ahDG1aJIYjzHavmbMBfcr96bdT01rVKyMFG7H92LdwGfxAxnI4NF/D+kTp+m/fOgDEgPBZiZYfhGcLBxgADk04aTxAGXTtpinUvcWDfddOkgd959cTOJmD86Ua3q1i3djcIQ+VhcZsgzuChSY5yTnOaR9T1763UsLUlSx85AU7fl+URHv8ApVg6b0HRi2FctcLuN1zY1tkEgHbunjmSM+lUaFC+baT68zPqxcD6e0N19s3La3PKptksx/iDcme5mD96KXoniWd93cFXIUCWYMQAYkY8pOewJ96ZP01LCopjwUhQzQ+5B5Q5AwSQN3zIpTebUdQ1J0yRsViWKEsqKcB3YQWMDaEETB9SanTEC9yx+scYdPzv+PeR9a0+h0e0Mbt52UMBcbZbAPBhV3kxwB96pXXtXp3BawNjjsC+c5wwj9a9J0vUbHT7lxRpLVxwxHjM5N1wvMlrZAMyIUgSIrvrWs0GvtP41rw3VSRcCDevAw1uQ3mIGxuZwKrGNZEz9SqamGx7+kpPRNWb1tYBLyBHJJBx9xTS/wDD+pJAa7tVn2qGunvJExMeXOfUVN8A9KGmt3r15cswW2HQhyTKgBDmWJEj0AHDUm+J9dcYkX7joisQtlWEswJBdipIJJmW4kwoNJXCqsfjKG6zI2MbcDf4wnX9M0+mIS7ea68TssCee+5pEfIfegut9KteC11LhQj/AMt1G7HuCD2mSoFB9T02tfZ4iugZfIGbb5RgTubdGeWpNrNJesHa25ZGIcFTPoVO0/SneHvsZGOozabYbGMtKnkXPb2rKRJeYCB2rKWcG8pX8RUACpZunfALuQWuLtPpz8uaf9O6dassfCtneARMZmj+hbm3JlNxlaaWOi3luLcElCQT965WZtjJWx408wnOm1zBUgDzQDPY1NrHa1bC2xjdLNyT7/KpH0ynU3F/LA9gCfejtLpdpUHIfjuPlUrY2BlS5BVxI/VVtK21D4lz8Td+O3ypV0y9bW9btIxN66SIngQTJ98Ver3TLflVp2mfMFyB6SOKpWp/s91FvW2X0tzxEZyS5/FbHct6iJAqhcRYbmKfOqDZe8da2/4boFyqgg+/+zSrqvxglq4qyT5dr+i5n61YtBpGDXluJ4oUlcct6x75pXc/suD37F+w/wC6NxXuWb34gJBIHr8jS8WHUTqm5s5VQV+sZdOS3qdu9YxIPBjma76jYAvb9wuKqxP5gTGP0q0fEWiBa3sAG0cjGOKD1tlLo2N5W7MB39/WsbFVqJi5xQYyqnQMxYDcqOckce9c3/hi8rp4sfsaDcoVgdzejCJH+lPNOr2QUNxEeYBb8JPbn2AqxavSl7JVsgrkL6x2osWPyn1hZMxFekp3w6y3EJA2gSW/pQ3VOsI2os2NyhGVnfO3dtwFBGZP9DTDVhbc2rMDdzjv/nXXSfhG0L3iX7e+4ilUaZTI5j1AJH3oMSarm5slHVBdFr2t23uF943SoJ4A/wBx9Kl6x8UWxZX8r3BCYByRMEHtUhCG8VZIgxsOBPER6EkUL8Z/2fXdSFfSuqtagojYUnEiexkfrW48ZYzMuRFFwfo8rpmXcckkYgj5fUUh+KOvXUsKwOTAB7iQc/PFPOqash18S21pgo3oRH27ETORUWk01skIyLctXGzvEgDkz6QJzWAaX3hk6lNSD4N6edP0i/q2H77VGAxJB8MmFAwefM0e9Z0BUCsbiSEIBbtJGAeIPtV2C2mGn09sYsKD4LW9wZAnCzgtkCeRXmfxT8QeGAoCoxBYWFWEsliZDT+O5HPYHA4qrIuvaKwZBixlW97j7UxcYAErJAHrziKPuLca0odQWRZtuACSpmCJ4JH86Q/DiXWWy7DLIGX0kqCn6spp/wDETbFRFMQgH0GKl0UpuM8QEiot0XWkBYMtwFIkMZ54IkcGqZ8b9bJ3WkEFssRyQTIRR2HcxyTR7M3jBmB2sAATxIHE+sHirD0P4TtX9Xp77Eh0cMRgq+yGUEdjg5HMDFMwquoXA6gsEOn5xLc6ENJat2WCbwim8ZX8bS0EMZ8oKqPkae/DvTVdHJ4DwQAMwAexIg969DsaNLXjXLrMQzG4xeCqiOFxwAKo2i+LEu323qLe4blt4G1PyyB+aMn5jtFOyrtZh4uqvH4ajYd5H8X3fC0twGMIxB9MTTD4N6bb0PTnvhyb160LtwmZ/CSqxIO1dx7iZJpc+tW5qrXiANb8QFgRK7Z7jiKtPxbZW6tvTIA732DEEsp8NSCxBUY7feuw8GTZVLZFB4nl9/RX02qyOpYiP7wSxMmWaQR7zwJrOi9RttfFtDcLzuseEqlrj5BvOCCIE+QNgAFjBNWb+0TU/s9m3obCklwFKgljsAwsyTBAlmPCgz+IVQH6kNHbIWDqHmSOQCIJaOJGFT059CTArsOY/J1BzpqbyqP1h3xT1X94DcdrjiYUwB7Fo4EAe5gdqff2dfDruRrbyhmImwrxtAH/AJzD0AEIPrHEeffDnRL3UNStlJJYy7mYVfzMT8uPUxXvnxWvg6fagddxW3bW2BIJEKSDyoA4olTQP5kb5m6hwvbgCeVfEesuX77u10vLELKoBtB9bYiJJAmTBBJpRqbgNtg/4Tzgck8g8cdxBxXqCfDNrwltOjXXUbfEjY0TiCpmB7zxXn/xr0kaVxZD7yw3sNsMMwARwTzxQlSNzPRTqMORfDUcSlaiw6MVPY1leg6X4dcIviXbgaMgIGA9BJX0iso9553hp/vLTY0oV1ufxANHpVt094FfpVL6KW2ebccAAx2o5eqNZiRuT9aDgwXWxUb3GFy7thlz+IAbccg0deCqDwIzgY+1LuidUt3Q+w53ElTyJpgjF5VG2sO8T9KGu8MNuB2E2VdEXwwQCdxK5GeZBzFGWNRsUk2wHgZBifeiU1aoBJx/WlPUtaAr3DgGBRDaCX1bVGPSrAJLkRNMU0qg7jn0oLR3VCCCMialuanBmPvXACBkJuB6x2ZkHHrXSWp5EH1FdopJkGDHBGKA6p1g2QDtUyY5oWG9wlNgASA6dXL71DbXxPtiaaabWxS7RXpUE4LS33M1zfQ/iTPtQDY3GPvsYT1vRWiyX7f4xJPoSBiR6zRvTNSpXa5hoyD3PzoEE7LYOJyf5/0oW9d2t7GjB3uAVtdM712hBv7gMkgTPZAY/WKcaHVEJn+KKW6K2znfldoIAPqTuP8ASjQuCOczXLzc3NwB6SP4i+H7erUn8N0DytOAfSPQ94qj9K3W7jowIZAwZD6xA/VhV6vaojyqNvvMmq51LThtXuEjyWlP/wBzv/7RXZFBozendrKniPbGkvhmKXVjcCouLuG3uoiCp980t6p8N6a+rePorFzUmZdf3YLdpbcGn15pt028Yg80c2r2j8IY8AkZFNSKyZCeRK3a0uzwVAUKWYQMwUYbR67RbtR84oD4s6M15Va3m4n5BywOSB7+3eneiO+7PYK5H/rumD9kP3qbWMRkUBUEbxjOVYVKD02/buJdVk8vhsXUyCCgJXtKsGgT7mrLofha9aDeFd3SjhXOGRmVVEgHIENkfxVx1fTW3Y3VBFxlCXPRgbluPmYBE+lWLpNwhnQkzOCaFEANGMfO2nUIN0TS3Ut3LequeKWPck+WBjIkQ0kc9s1TNf8A2RXXvC7Y1gCkyTcty6+w2kBh2/LXqC3BMMJHv2rs6YD8JgntODT1XtI8mUsdU8c690K9obq7m323/DcAhSe4gk7T3iTinHSerBDavXXuAWhEKRBW6XEGew8JWwZwKsX9ouh8TSKBBZLqkZ9QUP8A+U/Sqpf1baQ/3W9JZSYMAWgloCYjO12z60lk0ttLcLa033lc+MdZcs3bmoBzqE/dMslfCOScjt5QR8pkDPnV19x3EySeeZ+tfT3SrxZLe1do2gsg7SJ2+nekfxR/Z9otUjPsGnvHi5aESf8AEg8rfafenotbyTNl1NVUBtBv7EeirZ0B1DAbtQxMnnYpKoPkSGb6ijNTs11/xXXdp7J/csjxvcESSceVYIiOZyaZavUJodCLaTut2VRfK22VUDkAx37Ut0eqWxYtqoNzcNwuKV2sW8xOAJyeYBNb8J2MlFLjngfzCOo9YZV8iKs4E5JNVG/0sPeF1vM4ESfU5n6DHtNPnlpuOIAGB/vuaq3xZ18aSzPN25IVZg+7fIf5VzCLU6eIs6p8fLZuvaVdwQxIHcDP2Mj6VleZtfMk+pn1/nWVlmbQnqvw3/aAnhbHRty8wJFN9V8W2IAa2p3cAiDXk3RL5Tcw5BFN+rIXK3oIkRB9falnmo6iRq9Yw6n1dvF8SwTaxHlovpXxRqUh1uCTzOQYpeiY2vjGMf1rm7ZCAANH0qcsZ7CYMTUrCto/6h8Wai6Adyr6wKT6zrl5kKNdZl/h7fOss22VDEkkyPLUtoDYTcLBvTb9oxQ6iTHsuJF8qwzonWNQlpNpc8kEnkD6+1Peo/GLoiXB5l4aRndFVXS2rpRSqSI5Jjn61DrLF3uo+QisBozT0mEpZG8tln+0u7b2zpwynIO6JFIOq/Gt3WX0BAS2rCEXP3NVzUXSoJIIgQKU6a6Q6mfzD+dUJ5lNzyOqxrjYBe89KudW1LXUWz6cdjj17Yoe58Yapw21QSgJYzmOKiW/iUt8cHJik+rvHIKRPMCJ+dTqe09l+jQKD3+M9ps6wLtDsCVtAt7YFaRkvLuR1cexGfavL7Woa2sFjkQcniOOKis/EFywNtpwqzO3bie/aj8TtUkf8McLqsT2Xp+tVVVX8rcmeJOeaI1LlfMua8i0/wARa26VRWtyeJHtNa6T1vXKzFXBQCXU5ETEgHMz6UWqIP4fkYFgRtPWxrrN2JO1vQ0s6goOoCDgm3meQFuEfYivNdb1HUNc27S1wn8MfX6YE1cfhe+GtaRmOYu+34SRP/zNGH1CSjp2SyY7F823zweKckTsPqR7/wAqU6y3vGM1Weo6JxlSy88EgZ+RotVRAXV7x5oNetpmS4VVwEWNwOFWBwYydxjnNMX1Ct3BryPqrlBDAgDIAH6iOaZfC2p3W1O4xu8xD8CGGfSGArNVRpTUZduoJAAHBuWz9rqU21LwyuPr96o9jr+5rtrd4i7Ga24zlNjGT9DHyq4pe3FkbBru85lIUXHyMLig9z6UNduOMEmBSFddc07SuR3U8H/I0evxjpiP3koe4ImmqQZKykTj4ocfsd4RJCFge8xVS63pYaRqTavB721S8qd7yp2nkbSvH8VWHr3XdNqLF21auEuygAbSMFlXmI/MMUh6qlltSpusfFFwraCglYlSsx/3CZ7/ACpb8yzpdl+sG6ZrtZZFpH8N23QzFisr/wB3E8enbFNx8Yv4T3HsXk8PcQGX8RXbiR3z8sc1VOqdMvLea4HIDMCyj8JAjGT6D9TXFr4g11m4TbK+ESPKwnGJ/rWgkTnCN2H7S46jWarUWhAs2bV0CQ0m74ZWGntvDZH0phoNMttFtQNqgBfkMCqxa+Kg77rqsP8AtUwPkKn618eaezpy/m8SYVCCCfrxTRJMjkjSBQkfxv8AEFrTL5jx+UfiY9gK8Q6z1V9TdNy4cngDhR2ArOrdTuai41y625j9gPQe1AVxiwKm6ymFnp0gEvBPat0NiHob0hXQtStuC4ld2afalTcf8XkHmB7R2FIejIh2i5wZI+dO1ulbfmA83A7RSspoS3o8bPkHoJltD4mTKjnNS3r1tsAN96n6c48MkDzMe5H9aiKqzqscZaAOf6ipLHM+iU2vmG8nJuAAF4x3bNB3LdxiFDSSf4qP1t9CMhsNIMDnis6Pb3C48MUHJ2gmf9msBBmszbKBtJtdo22ooWIEHzCf51mve1s/uWXHYZB9ZByKj1iW95X94HAnaVnHrilGo2xi59wRWqa2gZsSEcxP1O820Ak5OZoPRJNxBxLD6Z5/rU3WLh3hZ3QPWmXwdpHa8XUTsHPYE/P2mq1OnHc8F8ZzdUMYPwl70+ptoh8VnYg+UwyqVxkbRG751Xrt0PqAttyyYjfk+49aN1w1Mk+ePYyP0obo90hma4CwHyDSe4NRAz3/AOkOoU1xlqbILlBZUkCcORiQJ496VdS0yLc8NrbKx77gR8/lTU662jF1N1W4zDA+xxkUFpWD3XvG8SUHlkCSSYiDIgCaxdveMcZA3m/L+tzd6FI2gSBEgZ49Q1D6a75sDbH/AHDjjG6j+oXCAjRZbd28MfPsa309XYBtlmLkgDY0gCZOG+0c1qkadX8zTkHH8Qca4qxYEyeSCwPoc7vSgW6y6H927JggebAB5gEY4ph1C94bFDatEzgy454nzGOfpQnVtDs3h7YBT8QR9xHodrAEgyMjtTU9R+8nzZkqiefh/wBk3T+sagKCLlxiZybmflGfStr1bU533Xbnb54g+52ZFc29AfDT8IG0EBriK0e6ng/Wh7/TnAlQTM5Vlbjn8Ldq7Vvz+kzwcJUGh9/KC6y6bt1WutckCCytPHpH+VSWLdw2N5YAOxTIG/EN6fTHNLdWGUwSQfRwQf1ptYdVtJuCkxJMyc5jkUZJIHeLGJHc7AQvSO9m6299yi2fad9s7e/qQOYr0XWfEWnxuuqhgEbmAMHI57V5U2pQ4FtftP8A+01DcZWP4FJnnM+n8dcGPpA6jo0dRW1T1U/E1hhtdgcTuXIiJn7ZpJ1HU6VgzW7xMCSFVmgepgcZFVa5ebzAXSAeRPI9DKAxgYntWjqnCXE8Xy3I3QqmQOBh+K3xVED+2Crv6VH/AMNa63cvsitJ/dkGIwt+0W59pPyBpqvV9N+0W08I3LxdyHA8i/vHYZn0g/UV5pYUWbgYHcAd0GUkxwcGR/uam6U+28jOYEsREFS20kCAfX/eKPUCNpG+EoDYnsV/WW3BDjafuPvSHX6BclHWP+6qp1rrJa2AoC3MLKyCciOMfagWRjeZXYzbQFFP4bkyfE9CCe3AgehrkfULqReGQwWGdY6utqVWLj5wCIHuT2qkat719vEYEzgRx8gKfdVshSm7+4MS0RuudxcxKx2XiM5mag1NhokAkE/lHKd9p9T3HMcYpgbiBosEyunTtEwY9aksafIJz7U21dsm2SPwgYI4EESPt9oNL0xW3tAZQDDjq07oJrKWuM8VlDoEPxW9Y16bpJKbuKd6m6swhkAQAf1o3TaEODt29yQTEew96R2h59w4U9x3qViWnv4caKgVeYbcTyEqQeBEZ/Wp9FZHkBUgvyR2oS5pnZh5YjsBH1ojxrimfNA4oKErUEi7kupsJuKAHHJnn6RRWluLaQJG6ZLecj+VLunJduPOfXPHyyKc9TthbQbapuGJG3j149PWh0ntM1aK1bxPd14DlxuV2BE7t2DjuKHs63bgNiQSGWZj5VApDEysRjBP374qDVFVV+QQPYifmKYovaTPkB80TdR1HiXXeAJPA4q9fDaW7WihtqvcO4tndHYEekCqR0XQm/eVOxyx9FHJq8dStDyorziQApiBj0o+oNKFEi/DUDO2VvlJ7WsRrrXCttgZhQxTtA5imGh0ym0sgN5C5l/MIHuDVX1GmK7UxLGMZIHf9Ketq8bWVGAxkbWj+f61LfrPbxoAbU1B79lWVAq3JcbgMHnjg+3pW+mKqIcK24z5kn275H3qFdTuuSguKR6eYAccEHGaddS1iW0RbT3ew86eUCM/iWjUXsISu+vzbxbfu2wCfCtSfY//ANV3bt21CDwm3E8pcYfaJrWu1KloHhXLaIGYgbDOPKCPfHFFCyGONOdwthyPFEAET/BMx2otBHaMtD2+/rFWt8IHHioQZBDg5GZyo7xQp1V0lRbvCZ5ZYbJMy2ZBnP8ApRXUtHtBZ7N22sxuBV1BPHYH1+1R9E6fuZriEPtwAQQ0n/DIYwPSa1W2sSbKmLI2k/rDdfprjgKPDMLtG28hJnkwzAxii9b1Isqi5proXaAwXY9sFRKuAPxtKoDODmfQA6yzcGWRx8w4Ht+JYpJqmPaJ7xE/pWI1Ts/RoyVfEAfXMqmWMgfhPr8j86sO91tqALDhLa7vxBl8o2gkMAWbtHear152uNasljDuC05IE+pz6mJq0a5Awg6ny9gbJ4G2J2seNo/2aY52Ehwo/iNR2FDa4GuqLkJb06MxmAHuZgSYl+YHAkmp7vT2DJNkEFjLW7viBduWkAdty+WQx2t61HpNO6MHS7aDQQCVeRIyQSnlb0YZFFJq77XfIllhG4pp+SQSQ8DzAjCnGFMCJrho7QszZw/l425v+YK+mtuBsu2mn/EyHj0YH09f5ih73SiBKqxHMqVcHj0I9R9xWtSCXm4rIC4J3WiQAWn8JAkAQNvfim+rv6Q+Qvpxad/3SJKXEMi5tuXADtt7mYFpI/DtjaRRKp/2mZ+qOM0UB+MqN6ywPMexBH861oTuvgsfLaydpgmcEA9vnXf7ZcUE+I0LMCdy4kAZmRnn61r4Zsqxul3VTAA3hoMkz5lwvbn1FGAaJMlbIr5FTi9zua9YZcUM5bcy7fMgAk7hlZPEA80a+qS49tr7XSqknyKFYE8hTHBOY4nNQ3eiuRuQFl/itEOv/wAc+vI7GgbmluLzcYezEr/MCgVq4MsOFK2QH2N/SdXmvuT5m8Mggj1HoR3A/wCIqG9ZVUQLvBg7/wASrM4AB5gd/wDmo7isOwPvH9a4bXMoPI+RIH24oxZ2EmbHjUliK9xAtVdIYgEn1zz8/WuSSP0oZmnPrRNpyyAY8hPzgx/UU6qnik6iZwWrVTLbn0rK2DLTcZN7b5EY9IPzGDXNx9qsls7iWntxH61q1qU8IrkswIKn8Mk85yJFTdN6V41078Iq4CmG9oI5qYVVCez4hR9VGHW7twW0e6oYYgYniBM0Nc1CBoZWiMf54PNGXbUFwrOFQCFZdx3+gPfmalt9P2XEJZXeZPlI7TI7fShKngcR6uL0t7zrXm2QPDKICo8rMQf170i1jXBgEx7Nj9DTHrfUzflSnDTKsOeBgilB1Fncm5CNs7sEE+kx6UpVHvKj1NLpraD22uDPm/n/AEoXq94+HBiSfSDTxUtl1KMbdqMyxme8SKHtaFdRq7Vm7ci2o3M3lBj0kYk05RRsyPNkU4yq8naT/BemNpGuMgY3ABnsv0Miak6h1MG4dqKI8uJBj0nNWrqtvYgCuhBIVS1sEge5Uj71XdR0g2xvbY65MpMj5jNIZwW3l2LHiVFxqPnNdJIualSQPDtqJ3RHvE8mmXUwCxtgfhyzKw25Po3b5Gl3TmawsmRPmYHEk8CCCrYrrT6rxCfwIzcH8AM8jusx8qErewjTidKIMJ6agtM25XB9QGE/aRFa6j1cgkq9yVAABJyT86Zaa3ct20B8VRul2UkqF9ipiIqva3qHj6nCq1sSADu2sP4jJJB4+WK5Uml6NV84b0+0rLNy2rM2SxYqY94IH6UTeZFBYLdXdAlbs8ccqZFHafpaXLIISGYkKFd5O0TkyVUn3qu37Y7XTyQNybwY5IZckd5iiKsIK5sZtQePvsZzrNWzrs/aH27t224sifWVz69vSm96w7WLVkC0xUzO4IwJkt/eROTyDGKTaLRMbiy1oxkecCTAgQ8cz69jTS7pLgeXQqsHiQDPfuv61wYrxMGNXN19Kv6GjNa5GUD93eTzElkYlQI8oGxiPX7ChrNj9pui3bvK4CAsbqzDZ3AGA0AmJJoe5eIaVlY7jn7oRSzqHUDsuM4DGIBYAmTgQcN+tECW4i+oAW2Jr5EQTpzh9YxJVFXfBBYqABAgwx/SnK9LRj5Lltz7XFB+z7TQnwl01zYuXFtMzMQoYkKu0ZYAsQCxPYTxTvVaG61g2xpX3m5uLwrYjaFG2T6/pzT8noDxJ+i2xa2Ism6MEu9HuhSdrfOJ/kT+lRdPsFd2/dzAlWPHpwef5Vx1G0ieGDaZIQSShUlpYk/IYA/7TzRVnUpbsq6olwQs7mctuMyoKvAUYx6k0vSa9ZRi6i8taeBe33U3e6q6CA7j2DuP0JIpdqeoFv7wK/8A9RAx7fmEHsPtRusuW4Qst1A43LtcXFiSOHAbtxP1pZcsq0Q657MDbbiT/hxxNYFrtOy58T7WPmIv6g6i3hACTyGPYDsT7T9affBtkrZLg7izE7EZdxC42EEgjcSuRIz6wRW+soVZEODE8g88ce1OiEAC7cIAoKnOO8HPM8GmtegCefjwrlztvQAr4XOdXY2XGhTbg4O0oYGB9YA95JPenWjsN4dtruouKlwJC3EF0AnJJHPhsgXbB3GDjBFK01twYW8Y9HMjv/FPqe9GaXq7WZbwwpblrbROI444LEZwWHpQjIODG5uky15e3cQHqqGy5W7bthw8FFfbcChcMdhKjfgyeCcCDSDq2oB2qAywJYEgifb2j1prcdH2Au67RADDco3Nkbh5iB+KSe5iq7qWlmMzk5pyAE3PN6h8iJpY8yOam0VyGj+IbfvwfoYqGuVPpTZBCWmayiOoWNzlrZAVgrQTkEqCf1JrKyFpj7T6hGGQfp/rRF26kfujtP2/lj70qOn8MQBuHM0BeuEHEj2IqfwaMvHXbXt7S36Vrvgv5gAG3ARksO+DzTmX8IuxbdhRtAK7jyYiSPUVTuiG7cmN0D0Oft6U46jr7luFkGPNBWIPr5SM0DnzaZbiJyecftN6uyZt+GyE3CV8y7CY5IjtSnW6TawEbt/BV8yMEQRzNMH6nfbZdO07QSACBgjJIj+tBLrLb3EZkiD+EDn5sDM+9aABvAV2LGzDtVdZFCXFK7hExuH0g4NFfD/TGVHuOjjd5ifDlQvbIzkZiKja4j3LQJKpbkxJ3QfURn0nmrb0rqdhUUW3JYnzDdKj0JDZggAcYrGNipuNSo1aeJSutWyXbZtUwIVSVb2wYNGWbhUC0rQNu5izZZhGAW9+1S9dZrt62GIu7ByFyDzBZsEAUHp9WreLtIuFjt2lgG2jvHEz6GlMKWgJbjyD8x54jd9PduqFG240FnVl2sM4AK8k+4oPSaNSTta2RxtJCMPYq0Z+9CdN11626gSTIUIxIgkwACeM04+IureDaAu2dt024RHCsMnzNIM7jmZArhja9+I5c5xmriTrrm3NoAo/LAYweOMGflUnRJRZ8mJjeisR6gbjxQ2nQ3At0lmus0boHhqvo3r6Rjijdfq/BCobdltwMQHUx892OPSmaGCwlzK5LkTf/V2JYEDbP/lk2jIMzA8pMgfao2uW1KsrMhWYF1JXPJ3JInnkd65sW0gMy3LUnmN6ExPKwffg1H+y72HhutwE52HzR7rAYY9qA+k3/Ewsd/vv/wCw63pmuRtdXB/J4gdgJ7LgnHam/VdPbslEsMbG+c23dDByu5TgtuxAnmPeq9qWDGNoiYzBj6j0966u9QdVC7yUHCvFxPmJgqe+CK7fTQnZOl4IPHbiS692C73XcCYi4oS8DJ/PbUYgAyZnNVb4huh2t20UrOSCwbJwMwMfOnwu23ksjgmM27kiQIB2XPTt5qWdE03jax3A3KrQoZNwJ4ErPpJ5pmIAbnkSHqQ+gY7PmP6Rsbapbt2twAC5G4CftyK6UgA7Rj28M1YepLbSzvVLagQU8llleeyggkbCy7vMT8qr41QuF91mxtTaWPhbMGZ8yEQQomMk9uMLOM1ZjV6lK2BAG3MXajX3QTDOB6SwH6GP+aaXDZKAXEJbG5tzoSfWIZJ7cDigG0touseIizBZSWVYgeYMAQeWgE8+1HajSlgBbdbmB+C4GPI/I0Nyw49a42OIWJlYkn9TX6iA664HKxcYbF2qLigqAM4Nsd2JJJHfM1pQzeEmxLiq5Y7HDFpYDjB44FAX7JUkHB9D5T+tRXLhUFm4AxIn9aMEkVJ2xop11Xx5Ei6jet3Naxtptth8Ko2YXnGYJinj2bTH+8AJnF1TbPePMJSTE5qv/D2lLs77wkDlgxBJzyoxxyas127dSzdU2twuFf3iMHSFY4wCct6xEjFNdV49IrojWMvdEn02kN/pz28spA9WEqf/AFLIpffntH/pM1N0y8Ldo7LpDswwrmAIO4kfhMnaAIxHeprjMyXGfw7mwLJZIY7mPDJB4xnH9QKn1v3jz1fCstE+kTai6VVifTuM0lp314FUQG01veScsSCoMDBEj5nmkhp+IbXPI6/LqyV6TVardc0yQyxdKVDaXcJOex9SB+lZS/R3iEA+f8zWVkbHgFdBAaysozEjmBm+bRhf0ri/1m4RBJI9zP8AOsrKlRQRZno9RlyYjpVtplnqWI7enH8oqfTX0BkKQfY/0IrdZQOK2j+myF+Y4sMu0k7hMDsYA+tHam+r6UW7aKzkABiB25OYrKylLtYlzC1EQ9a1Js2ltqTJn/U06+H9Ei2bE21vs8kjYoO0yCCzMPMDwQK1WUwfkic5J6jT2Aml1gsXbkAMtncVYAi4pAkLMjdAMZqttrDqLzNdJm4ZB45P4cTAPHtzWqyjUbSVsjF1Blm1WnS0BtHhuTuJtuwMBYYHgRK4j1PrXGqNwlba3LjuwD7bhDIeMZMiDNZWUnKxDCVY9lqSaT4h8MKWTbs3QV8yScElWIbt/FRXjJqrnjW0SEtEKEJQs5khiYUgTzmYxmaysotC3q7x7nSQBAul6i9edgyW7jbggL+V8z+dCDgKeZrXV9ALRAu7re4mCQrqYOcqQ33WsrKUx/y1GNkdAADBddpjbteIIZI8rDg+mDDCpvh5GtWgo2nMndZtuZPMEmYrVZTRZFXG46yZAWHaE6jqdxQf3gHz09ntzwPlSz/qJLb2tW2zO5JtNOcwvlPPde1ZWUJJBqMzYMZGwr2jXpOkZkW8nlQlV8xUhDMCVAAILZwDOJoTULauNfuOgZleVUErhRL+wHmHHmwY98rK081PMfZL++8XavUMqqy3D4ZwEuDxCzfhIkjChYImOBgGlXV9WDbA2KpJ5UkAgDupxM5mtVlNx7mTvYwswP2ZP0rTN4IK+5MGCO39KY6LUMuQx3H0JU/cR+tZWUv8zG5Uw8Dp0dD2G3Ik2s14bF1Vf3ZRP/uXa3cwcxQbpbIIBu21JkhW3pz/AAtBwMCsrKEEiGoGRA5FH4bRH1rVF7gG7cEUKpjbjk4+ZOaBrKyrV4E+ey/nPuZya1WVlFFTtbpGJrKysrZ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3795" name="Picture 3" descr="D:\Documents\Dokumentumok\Szláv népek kultúrája\hor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6096" y="2641195"/>
            <a:ext cx="5394176" cy="3596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Népviseletek</a:t>
            </a:r>
            <a:r>
              <a:rPr lang="bg-BG" dirty="0" smtClean="0"/>
              <a:t> – български народни носии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    </a:t>
            </a:r>
            <a:r>
              <a:rPr lang="bg-BG" dirty="0" smtClean="0"/>
              <a:t>шопска                 ихтиманска                   софийска</a:t>
            </a:r>
          </a:p>
          <a:p>
            <a:endParaRPr lang="hu-HU" dirty="0"/>
          </a:p>
        </p:txBody>
      </p:sp>
      <p:pic>
        <p:nvPicPr>
          <p:cNvPr id="4" name="Kép 3" descr="Женската шопска носия 0311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2400300" cy="390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Ихтиманска народна носи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72816"/>
            <a:ext cx="2372667" cy="388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Женска шопска носия от софийско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772816"/>
            <a:ext cx="2892499" cy="394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ó">
  <a:themeElements>
    <a:clrScheme name="Origó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ó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ó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845</TotalTime>
  <Words>855</Words>
  <Application>Microsoft Office PowerPoint</Application>
  <PresentationFormat>Diavetítés a képernyőre (4:3 oldalarány)</PresentationFormat>
  <Paragraphs>192</Paragraphs>
  <Slides>35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36" baseType="lpstr">
      <vt:lpstr>Origó</vt:lpstr>
      <vt:lpstr>Bolgár népi kultúra és hagyományok</vt:lpstr>
      <vt:lpstr>Bulgária elhelyezkedése</vt:lpstr>
      <vt:lpstr>Bolgár zászló</vt:lpstr>
      <vt:lpstr>Egységben az erő</vt:lpstr>
      <vt:lpstr>Himnusz</vt:lpstr>
      <vt:lpstr>Szófia</vt:lpstr>
      <vt:lpstr>Szófia - látványosságok</vt:lpstr>
      <vt:lpstr>Bolgár néptánc – a horo</vt:lpstr>
      <vt:lpstr>Népviseletek – български народни носии</vt:lpstr>
      <vt:lpstr>Férfi népviselet</vt:lpstr>
      <vt:lpstr>A rózsák völgye - Kazanlak</vt:lpstr>
      <vt:lpstr>Bolgár nemzeti konyha</vt:lpstr>
      <vt:lpstr>Rilai kolostor</vt:lpstr>
      <vt:lpstr>Bacskovói kolostor</vt:lpstr>
      <vt:lpstr>Népszokások</vt:lpstr>
      <vt:lpstr>Népszokások</vt:lpstr>
      <vt:lpstr>Népszokások</vt:lpstr>
      <vt:lpstr>Népszokások</vt:lpstr>
      <vt:lpstr>Népszokások</vt:lpstr>
      <vt:lpstr>Népszokások</vt:lpstr>
      <vt:lpstr>Ünnepek</vt:lpstr>
      <vt:lpstr>Népszokások</vt:lpstr>
      <vt:lpstr>Népszokások</vt:lpstr>
      <vt:lpstr>Népszokások</vt:lpstr>
      <vt:lpstr>Népszokások</vt:lpstr>
      <vt:lpstr>Ünnepek</vt:lpstr>
      <vt:lpstr>Ünnepek</vt:lpstr>
      <vt:lpstr>Magyar párhuzamok</vt:lpstr>
      <vt:lpstr>Bolgár irodalmi nyelv</vt:lpstr>
      <vt:lpstr>Az újbolgár időszak</vt:lpstr>
      <vt:lpstr>Az újbolgár időszak</vt:lpstr>
      <vt:lpstr>Bulgária történelme dátumokban</vt:lpstr>
      <vt:lpstr>Ajánlott irodalom</vt:lpstr>
      <vt:lpstr>        </vt:lpstr>
      <vt:lpstr>Trák kincsek                    Köszönöm a figyelmet!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Bolgár népi kultúra és hagyományok</dc:title>
  <dc:creator>Mimi</dc:creator>
  <cp:lastModifiedBy>Mimi</cp:lastModifiedBy>
  <cp:revision>64</cp:revision>
  <dcterms:created xsi:type="dcterms:W3CDTF">2014-12-01T07:36:02Z</dcterms:created>
  <dcterms:modified xsi:type="dcterms:W3CDTF">2017-11-29T21:25:52Z</dcterms:modified>
</cp:coreProperties>
</file>